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84" r:id="rId6"/>
    <p:sldId id="260" r:id="rId7"/>
    <p:sldId id="261" r:id="rId8"/>
    <p:sldId id="262" r:id="rId9"/>
    <p:sldId id="263" r:id="rId10"/>
    <p:sldId id="264" r:id="rId11"/>
    <p:sldId id="265" r:id="rId12"/>
    <p:sldId id="266" r:id="rId13"/>
    <p:sldId id="267" r:id="rId14"/>
    <p:sldId id="268" r:id="rId15"/>
    <p:sldId id="269" r:id="rId16"/>
    <p:sldId id="270" r:id="rId17"/>
    <p:sldId id="274" r:id="rId18"/>
    <p:sldId id="277" r:id="rId19"/>
    <p:sldId id="275" r:id="rId20"/>
    <p:sldId id="278" r:id="rId21"/>
    <p:sldId id="279" r:id="rId22"/>
    <p:sldId id="280" r:id="rId23"/>
    <p:sldId id="276" r:id="rId24"/>
    <p:sldId id="282" r:id="rId25"/>
    <p:sldId id="283" r:id="rId26"/>
    <p:sldId id="281" r:id="rId27"/>
    <p:sldId id="273" r:id="rId28"/>
  </p:sldIdLst>
  <p:sldSz cx="18288000" cy="10287000"/>
  <p:notesSz cx="6858000" cy="9144000"/>
  <p:embeddedFontLst>
    <p:embeddedFont>
      <p:font typeface="Arita Buri Bold" panose="02020603020101020101" pitchFamily="18" charset="-127"/>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nva Sans Bold" panose="020B0803030501040103" pitchFamily="34" charset="0"/>
      <p:regular r:id="rId38"/>
      <p:bold r:id="rId39"/>
    </p:embeddedFont>
    <p:embeddedFont>
      <p:font typeface="HK Grotesk Light Bold" pitchFamily="2" charset="77"/>
      <p:regular r:id="rId40"/>
      <p:bold r:id="rId41"/>
      <p:italic r:id="rId42"/>
      <p:boldItalic r:id="rId43"/>
    </p:embeddedFont>
    <p:embeddedFont>
      <p:font typeface="karla" pitchFamily="2" charset="77"/>
      <p:regular r:id="rId44"/>
      <p:bold r:id="rId45"/>
    </p:embeddedFont>
    <p:embeddedFont>
      <p:font typeface="Poppins" pitchFamily="2" charset="77"/>
      <p:regular r:id="rId46"/>
      <p:bold r:id="rId47"/>
      <p:italic r:id="rId48"/>
      <p:boldItalic r:id="rId49"/>
    </p:embeddedFont>
    <p:embeddedFont>
      <p:font typeface="Poppins Bold" pitchFamily="2" charset="77"/>
      <p:regular r:id="rId50"/>
      <p:bold r:id="rId51"/>
    </p:embeddedFont>
    <p:embeddedFont>
      <p:font typeface="Poppins Light" panose="020B0604020202020204" pitchFamily="34" charset="0"/>
      <p:regular r:id="rId52"/>
      <p:italic r:id="rId53"/>
    </p:embeddedFont>
    <p:embeddedFont>
      <p:font typeface="Poppins Ultra-Bold" pitchFamily="2" charset="77"/>
      <p:regular r:id="rId54"/>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autoAdjust="0"/>
    <p:restoredTop sz="94559" autoAdjust="0"/>
  </p:normalViewPr>
  <p:slideViewPr>
    <p:cSldViewPr>
      <p:cViewPr varScale="1">
        <p:scale>
          <a:sx n="79" d="100"/>
          <a:sy n="79" d="100"/>
        </p:scale>
        <p:origin x="58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are in an era where DevOps is a more frequent term in the industry. </a:t>
            </a:r>
          </a:p>
          <a:p>
            <a:endParaRPr lang="en-US"/>
          </a:p>
          <a:p>
            <a:r>
              <a:rPr lang="en-US"/>
              <a:t>But to truly understand what is DevOps, we have to go back in the timeline and understand the issues and struggles in the industry that lead the way for DevOps.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CI - Ensures that application is not broken when new commits are added to the main branch with automated tests</a:t>
            </a:r>
          </a:p>
          <a:p>
            <a:endParaRPr lang="en-US" dirty="0"/>
          </a:p>
          <a:p>
            <a:r>
              <a:rPr lang="en-US" dirty="0"/>
              <a:t>C Delivery - Automated releases for pre-prod environments with a click of a button. You can decide when to release these changes to production. You should plan to release small batches, frequently.</a:t>
            </a:r>
          </a:p>
          <a:p>
            <a:endParaRPr lang="en-US" dirty="0"/>
          </a:p>
          <a:p>
            <a:r>
              <a:rPr lang="en-US" dirty="0"/>
              <a:t>C Deployment - Goes one step further than continuous delivery.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Iac - We talked about one step environment creation in the First Way in the Three Ways concept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internships,</a:t>
            </a:r>
          </a:p>
          <a:p>
            <a:endParaRPr lang="en-US"/>
          </a:p>
          <a:p>
            <a:r>
              <a:rPr lang="en-US"/>
              <a:t>Software Development knowledge will be definitely an advantage (Don't go with DevOps thinking you don't have to do coding there). Focus should be the excitement to jump into learning many new tool stacks and most importantly a way of thinking.</a:t>
            </a:r>
          </a:p>
          <a:p>
            <a:endParaRPr lang="en-US"/>
          </a:p>
          <a:p>
            <a:r>
              <a:rPr lang="en-US"/>
              <a:t>Will differ from company to company</a:t>
            </a:r>
          </a:p>
          <a:p>
            <a:endParaRPr lang="en-US"/>
          </a:p>
          <a:p>
            <a:r>
              <a:rPr lang="en-US"/>
              <a:t>Basic understanding of working with Linux (specially in terminal), scripting (Bash/ Python), knowledge in containerization tool (Docker), basic knowledge in a CSP (either AWS, GCP) knowledge, understanding on DevOps practices etc...</a:t>
            </a:r>
          </a:p>
          <a:p>
            <a:endParaRPr lang="en-US"/>
          </a:p>
          <a:p>
            <a:endParaRPr lang="en-US"/>
          </a:p>
          <a:p>
            <a:r>
              <a:rPr lang="en-US"/>
              <a:t>More specified job roles in DevOps like SRE, Release Engineer etc...</a:t>
            </a:r>
          </a:p>
          <a:p>
            <a:endParaRPr lang="en-US"/>
          </a:p>
          <a:p>
            <a:r>
              <a:rPr lang="en-US"/>
              <a:t>Like an class is implemented by and interface with abstract methods, you can say</a:t>
            </a:r>
          </a:p>
          <a:p>
            <a:endParaRPr lang="en-US"/>
          </a:p>
          <a:p>
            <a:r>
              <a:rPr lang="en-US"/>
              <a:t>class SRE implements DevOps</a:t>
            </a:r>
          </a:p>
          <a:p>
            <a:r>
              <a:rPr lang="en-US"/>
              <a:t>class Release_Eng implements DevOps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21.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37.png"/><Relationship Id="rId12" Type="http://schemas.openxmlformats.org/officeDocument/2006/relationships/image" Target="../media/image63.svg"/><Relationship Id="rId2" Type="http://schemas.openxmlformats.org/officeDocument/2006/relationships/notesSlide" Target="../notesSlides/notesSlide4.xml"/><Relationship Id="rId16"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2.png"/><Relationship Id="rId5" Type="http://schemas.openxmlformats.org/officeDocument/2006/relationships/image" Target="../media/image57.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6.svg"/><Relationship Id="rId9" Type="http://schemas.openxmlformats.org/officeDocument/2006/relationships/image" Target="../media/image60.png"/><Relationship Id="rId14" Type="http://schemas.openxmlformats.org/officeDocument/2006/relationships/image" Target="../media/image65.svg"/></Relationships>
</file>

<file path=ppt/slides/_rels/slide26.xml.rels><?xml version="1.0" encoding="UTF-8" standalone="yes"?>
<Relationships xmlns="http://schemas.openxmlformats.org/package/2006/relationships"><Relationship Id="rId3" Type="http://schemas.openxmlformats.org/officeDocument/2006/relationships/hyperlink" Target="https://www.gartner.com/en/articles/what-is-platform-engineering" TargetMode="External"/><Relationship Id="rId2" Type="http://schemas.openxmlformats.org/officeDocument/2006/relationships/hyperlink" Target="https://sre.google/sre-book/table-of-contents/" TargetMode="External"/><Relationship Id="rId1" Type="http://schemas.openxmlformats.org/officeDocument/2006/relationships/slideLayout" Target="../slideLayouts/slideLayout7.xml"/><Relationship Id="rId4" Type="http://schemas.openxmlformats.org/officeDocument/2006/relationships/hyperlink" Target="https://youtu.be/uTEL8Ff1Zvk?si=5QT_LrzedX-BMez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40392" y="2615657"/>
            <a:ext cx="14486356" cy="1038746"/>
          </a:xfrm>
          <a:prstGeom prst="rect">
            <a:avLst/>
          </a:prstGeom>
        </p:spPr>
        <p:txBody>
          <a:bodyPr lIns="0" tIns="0" rIns="0" bIns="0" rtlCol="0" anchor="t">
            <a:spAutoFit/>
          </a:bodyPr>
          <a:lstStyle/>
          <a:p>
            <a:pPr>
              <a:lnSpc>
                <a:spcPts val="8400"/>
              </a:lnSpc>
            </a:pPr>
            <a:r>
              <a:rPr lang="en-US" sz="6000" spc="-102" dirty="0">
                <a:solidFill>
                  <a:srgbClr val="FFFFFF"/>
                </a:solidFill>
                <a:latin typeface="Poppins Bold"/>
              </a:rPr>
              <a:t>Intro to DevOps and Beyond</a:t>
            </a:r>
          </a:p>
        </p:txBody>
      </p:sp>
      <p:sp>
        <p:nvSpPr>
          <p:cNvPr id="5" name="TextBox 5"/>
          <p:cNvSpPr txBox="1"/>
          <p:nvPr/>
        </p:nvSpPr>
        <p:spPr>
          <a:xfrm>
            <a:off x="1900822" y="6097476"/>
            <a:ext cx="6915784" cy="796925"/>
          </a:xfrm>
          <a:prstGeom prst="rect">
            <a:avLst/>
          </a:prstGeom>
        </p:spPr>
        <p:txBody>
          <a:bodyPr lIns="0" tIns="0" rIns="0" bIns="0" rtlCol="0" anchor="t">
            <a:spAutoFit/>
          </a:bodyPr>
          <a:lstStyle/>
          <a:p>
            <a:pPr>
              <a:lnSpc>
                <a:spcPts val="6399"/>
              </a:lnSpc>
            </a:pPr>
            <a:r>
              <a:rPr lang="en-US" sz="3999">
                <a:solidFill>
                  <a:srgbClr val="D9D9D9"/>
                </a:solidFill>
                <a:latin typeface="Poppins"/>
              </a:rPr>
              <a:t>Ravindu Nirmal Fernando</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3DCAB1"/>
            </a:solidFill>
          </p:spPr>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4684">
            <a:off x="2049921" y="4566711"/>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216357">
            <a:off x="2049921" y="6987103"/>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49921" y="2163424"/>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4684">
            <a:off x="9887183" y="4566711"/>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345366" y="5059525"/>
            <a:ext cx="863673" cy="859355"/>
          </a:xfrm>
          <a:custGeom>
            <a:avLst/>
            <a:gdLst/>
            <a:ahLst/>
            <a:cxnLst/>
            <a:rect l="l" t="t" r="r" b="b"/>
            <a:pathLst>
              <a:path w="863673" h="859355">
                <a:moveTo>
                  <a:pt x="0" y="0"/>
                </a:moveTo>
                <a:lnTo>
                  <a:pt x="863674" y="0"/>
                </a:lnTo>
                <a:lnTo>
                  <a:pt x="863674" y="859355"/>
                </a:lnTo>
                <a:lnTo>
                  <a:pt x="0" y="859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887183" y="2163424"/>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376863" y="2670099"/>
            <a:ext cx="832177" cy="814020"/>
          </a:xfrm>
          <a:custGeom>
            <a:avLst/>
            <a:gdLst/>
            <a:ahLst/>
            <a:cxnLst/>
            <a:rect l="l" t="t" r="r" b="b"/>
            <a:pathLst>
              <a:path w="832177" h="814020">
                <a:moveTo>
                  <a:pt x="0" y="0"/>
                </a:moveTo>
                <a:lnTo>
                  <a:pt x="832177" y="0"/>
                </a:lnTo>
                <a:lnTo>
                  <a:pt x="832177" y="814020"/>
                </a:lnTo>
                <a:lnTo>
                  <a:pt x="0" y="8140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582338" y="2670099"/>
            <a:ext cx="715204" cy="831632"/>
          </a:xfrm>
          <a:custGeom>
            <a:avLst/>
            <a:gdLst/>
            <a:ahLst/>
            <a:cxnLst/>
            <a:rect l="l" t="t" r="r" b="b"/>
            <a:pathLst>
              <a:path w="715204" h="831632">
                <a:moveTo>
                  <a:pt x="0" y="0"/>
                </a:moveTo>
                <a:lnTo>
                  <a:pt x="715204" y="0"/>
                </a:lnTo>
                <a:lnTo>
                  <a:pt x="715204" y="831632"/>
                </a:lnTo>
                <a:lnTo>
                  <a:pt x="0" y="83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601631" y="7528304"/>
            <a:ext cx="676618" cy="762582"/>
          </a:xfrm>
          <a:custGeom>
            <a:avLst/>
            <a:gdLst/>
            <a:ahLst/>
            <a:cxnLst/>
            <a:rect l="l" t="t" r="r" b="b"/>
            <a:pathLst>
              <a:path w="676618" h="762582">
                <a:moveTo>
                  <a:pt x="0" y="0"/>
                </a:moveTo>
                <a:lnTo>
                  <a:pt x="676618" y="0"/>
                </a:lnTo>
                <a:lnTo>
                  <a:pt x="676618" y="762581"/>
                </a:lnTo>
                <a:lnTo>
                  <a:pt x="0" y="7625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2681765" y="4998560"/>
            <a:ext cx="615778" cy="920320"/>
          </a:xfrm>
          <a:custGeom>
            <a:avLst/>
            <a:gdLst/>
            <a:ahLst/>
            <a:cxnLst/>
            <a:rect l="l" t="t" r="r" b="b"/>
            <a:pathLst>
              <a:path w="615778" h="920320">
                <a:moveTo>
                  <a:pt x="0" y="0"/>
                </a:moveTo>
                <a:lnTo>
                  <a:pt x="615777" y="0"/>
                </a:lnTo>
                <a:lnTo>
                  <a:pt x="615777" y="920320"/>
                </a:lnTo>
                <a:lnTo>
                  <a:pt x="0" y="9203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2" name="Group 12"/>
          <p:cNvGrpSpPr/>
          <p:nvPr/>
        </p:nvGrpSpPr>
        <p:grpSpPr>
          <a:xfrm>
            <a:off x="4137095" y="2155586"/>
            <a:ext cx="4542474" cy="1860659"/>
            <a:chOff x="0" y="0"/>
            <a:chExt cx="6056631" cy="2480879"/>
          </a:xfrm>
        </p:grpSpPr>
        <p:sp>
          <p:nvSpPr>
            <p:cNvPr id="13" name="TextBox 13"/>
            <p:cNvSpPr txBox="1"/>
            <p:nvPr/>
          </p:nvSpPr>
          <p:spPr>
            <a:xfrm>
              <a:off x="0" y="-28575"/>
              <a:ext cx="6056631" cy="1044575"/>
            </a:xfrm>
            <a:prstGeom prst="rect">
              <a:avLst/>
            </a:prstGeom>
          </p:spPr>
          <p:txBody>
            <a:bodyPr lIns="0" tIns="0" rIns="0" bIns="0" rtlCol="0" anchor="t">
              <a:spAutoFit/>
            </a:bodyPr>
            <a:lstStyle/>
            <a:p>
              <a:pPr marL="0" lvl="0" indent="0">
                <a:lnSpc>
                  <a:spcPts val="3000"/>
                </a:lnSpc>
                <a:spcBef>
                  <a:spcPct val="0"/>
                </a:spcBef>
              </a:pPr>
              <a:r>
                <a:rPr lang="en-US" sz="2500">
                  <a:solidFill>
                    <a:srgbClr val="4686C8"/>
                  </a:solidFill>
                  <a:latin typeface="Poppins Bold"/>
                </a:rPr>
                <a:t>Reduce Organizational Silos</a:t>
              </a:r>
            </a:p>
          </p:txBody>
        </p:sp>
        <p:sp>
          <p:nvSpPr>
            <p:cNvPr id="14" name="TextBox 14"/>
            <p:cNvSpPr txBox="1"/>
            <p:nvPr/>
          </p:nvSpPr>
          <p:spPr>
            <a:xfrm>
              <a:off x="0" y="1072237"/>
              <a:ext cx="6056631" cy="14086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Everyones shares the ownership of production and information is shared among everyone</a:t>
              </a:r>
            </a:p>
          </p:txBody>
        </p:sp>
      </p:grpSp>
      <p:grpSp>
        <p:nvGrpSpPr>
          <p:cNvPr id="15" name="Group 15"/>
          <p:cNvGrpSpPr/>
          <p:nvPr/>
        </p:nvGrpSpPr>
        <p:grpSpPr>
          <a:xfrm>
            <a:off x="4137095" y="7345977"/>
            <a:ext cx="4542474" cy="1127234"/>
            <a:chOff x="0" y="0"/>
            <a:chExt cx="6056631" cy="1502979"/>
          </a:xfrm>
        </p:grpSpPr>
        <p:sp>
          <p:nvSpPr>
            <p:cNvPr id="16" name="TextBox 16"/>
            <p:cNvSpPr txBox="1"/>
            <p:nvPr/>
          </p:nvSpPr>
          <p:spPr>
            <a:xfrm>
              <a:off x="0" y="-28575"/>
              <a:ext cx="6056631" cy="536575"/>
            </a:xfrm>
            <a:prstGeom prst="rect">
              <a:avLst/>
            </a:prstGeom>
          </p:spPr>
          <p:txBody>
            <a:bodyPr lIns="0" tIns="0" rIns="0" bIns="0" rtlCol="0" anchor="t">
              <a:spAutoFit/>
            </a:bodyPr>
            <a:lstStyle/>
            <a:p>
              <a:pPr marL="0" lvl="0" indent="0">
                <a:lnSpc>
                  <a:spcPts val="3000"/>
                </a:lnSpc>
                <a:spcBef>
                  <a:spcPct val="0"/>
                </a:spcBef>
              </a:pPr>
              <a:r>
                <a:rPr lang="en-US" sz="2500">
                  <a:solidFill>
                    <a:srgbClr val="4686C8"/>
                  </a:solidFill>
                  <a:latin typeface="Poppins Bold"/>
                </a:rPr>
                <a:t>Measure Everything</a:t>
              </a:r>
            </a:p>
          </p:txBody>
        </p:sp>
        <p:sp>
          <p:nvSpPr>
            <p:cNvPr id="17" name="TextBox 17"/>
            <p:cNvSpPr txBox="1"/>
            <p:nvPr/>
          </p:nvSpPr>
          <p:spPr>
            <a:xfrm>
              <a:off x="0" y="564237"/>
              <a:ext cx="6056631" cy="9387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Application, systems monitoring and metrics etc... </a:t>
              </a:r>
            </a:p>
          </p:txBody>
        </p:sp>
      </p:grpSp>
      <p:grpSp>
        <p:nvGrpSpPr>
          <p:cNvPr id="18" name="Group 18"/>
          <p:cNvGrpSpPr/>
          <p:nvPr/>
        </p:nvGrpSpPr>
        <p:grpSpPr>
          <a:xfrm>
            <a:off x="4137095" y="4558873"/>
            <a:ext cx="4542474" cy="1860659"/>
            <a:chOff x="0" y="0"/>
            <a:chExt cx="6056631" cy="2480879"/>
          </a:xfrm>
        </p:grpSpPr>
        <p:sp>
          <p:nvSpPr>
            <p:cNvPr id="19" name="TextBox 19"/>
            <p:cNvSpPr txBox="1"/>
            <p:nvPr/>
          </p:nvSpPr>
          <p:spPr>
            <a:xfrm>
              <a:off x="0" y="-28575"/>
              <a:ext cx="6056631" cy="1044575"/>
            </a:xfrm>
            <a:prstGeom prst="rect">
              <a:avLst/>
            </a:prstGeom>
          </p:spPr>
          <p:txBody>
            <a:bodyPr lIns="0" tIns="0" rIns="0" bIns="0" rtlCol="0" anchor="t">
              <a:spAutoFit/>
            </a:bodyPr>
            <a:lstStyle/>
            <a:p>
              <a:pPr marL="0" lvl="0" indent="0">
                <a:lnSpc>
                  <a:spcPts val="3000"/>
                </a:lnSpc>
                <a:spcBef>
                  <a:spcPct val="0"/>
                </a:spcBef>
              </a:pPr>
              <a:r>
                <a:rPr lang="en-US" sz="2500">
                  <a:solidFill>
                    <a:srgbClr val="4686C8"/>
                  </a:solidFill>
                  <a:latin typeface="Poppins Bold"/>
                </a:rPr>
                <a:t>Implement Gradual Changes</a:t>
              </a:r>
            </a:p>
          </p:txBody>
        </p:sp>
        <p:sp>
          <p:nvSpPr>
            <p:cNvPr id="20" name="TextBox 20"/>
            <p:cNvSpPr txBox="1"/>
            <p:nvPr/>
          </p:nvSpPr>
          <p:spPr>
            <a:xfrm>
              <a:off x="0" y="1072237"/>
              <a:ext cx="6056631" cy="14086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Frequent deployments, frequent deterministic releases in small chunks which can be rolled back</a:t>
              </a:r>
            </a:p>
          </p:txBody>
        </p:sp>
      </p:grpSp>
      <p:grpSp>
        <p:nvGrpSpPr>
          <p:cNvPr id="21" name="Group 21"/>
          <p:cNvGrpSpPr/>
          <p:nvPr/>
        </p:nvGrpSpPr>
        <p:grpSpPr>
          <a:xfrm>
            <a:off x="11974358" y="2522298"/>
            <a:ext cx="4542474" cy="1127234"/>
            <a:chOff x="0" y="0"/>
            <a:chExt cx="6056631" cy="1502979"/>
          </a:xfrm>
        </p:grpSpPr>
        <p:sp>
          <p:nvSpPr>
            <p:cNvPr id="22" name="TextBox 22"/>
            <p:cNvSpPr txBox="1"/>
            <p:nvPr/>
          </p:nvSpPr>
          <p:spPr>
            <a:xfrm>
              <a:off x="0" y="-28575"/>
              <a:ext cx="6056631" cy="536575"/>
            </a:xfrm>
            <a:prstGeom prst="rect">
              <a:avLst/>
            </a:prstGeom>
          </p:spPr>
          <p:txBody>
            <a:bodyPr lIns="0" tIns="0" rIns="0" bIns="0" rtlCol="0" anchor="t">
              <a:spAutoFit/>
            </a:bodyPr>
            <a:lstStyle/>
            <a:p>
              <a:pPr marL="0" lvl="0" indent="0">
                <a:lnSpc>
                  <a:spcPts val="3000"/>
                </a:lnSpc>
                <a:spcBef>
                  <a:spcPct val="0"/>
                </a:spcBef>
              </a:pPr>
              <a:r>
                <a:rPr lang="en-US" sz="2500">
                  <a:solidFill>
                    <a:srgbClr val="4686C8"/>
                  </a:solidFill>
                  <a:latin typeface="Poppins Bold"/>
                </a:rPr>
                <a:t>Accept Failure as Normal</a:t>
              </a:r>
            </a:p>
          </p:txBody>
        </p:sp>
        <p:sp>
          <p:nvSpPr>
            <p:cNvPr id="23" name="TextBox 23"/>
            <p:cNvSpPr txBox="1"/>
            <p:nvPr/>
          </p:nvSpPr>
          <p:spPr>
            <a:xfrm>
              <a:off x="0" y="564237"/>
              <a:ext cx="6056631" cy="9387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Blameless PMs/ RCA. Risk taking mindset.</a:t>
              </a:r>
            </a:p>
          </p:txBody>
        </p:sp>
      </p:grpSp>
      <p:grpSp>
        <p:nvGrpSpPr>
          <p:cNvPr id="24" name="Group 24"/>
          <p:cNvGrpSpPr/>
          <p:nvPr/>
        </p:nvGrpSpPr>
        <p:grpSpPr>
          <a:xfrm>
            <a:off x="11974358" y="4735085"/>
            <a:ext cx="4542474" cy="1508234"/>
            <a:chOff x="0" y="0"/>
            <a:chExt cx="6056631" cy="2010979"/>
          </a:xfrm>
        </p:grpSpPr>
        <p:sp>
          <p:nvSpPr>
            <p:cNvPr id="25" name="TextBox 25"/>
            <p:cNvSpPr txBox="1"/>
            <p:nvPr/>
          </p:nvSpPr>
          <p:spPr>
            <a:xfrm>
              <a:off x="0" y="-28575"/>
              <a:ext cx="6056631" cy="1044575"/>
            </a:xfrm>
            <a:prstGeom prst="rect">
              <a:avLst/>
            </a:prstGeom>
          </p:spPr>
          <p:txBody>
            <a:bodyPr lIns="0" tIns="0" rIns="0" bIns="0" rtlCol="0" anchor="t">
              <a:spAutoFit/>
            </a:bodyPr>
            <a:lstStyle/>
            <a:p>
              <a:pPr marL="0" lvl="0" indent="0">
                <a:lnSpc>
                  <a:spcPts val="3000"/>
                </a:lnSpc>
                <a:spcBef>
                  <a:spcPct val="0"/>
                </a:spcBef>
              </a:pPr>
              <a:r>
                <a:rPr lang="en-US" sz="2500">
                  <a:solidFill>
                    <a:srgbClr val="4686C8"/>
                  </a:solidFill>
                  <a:latin typeface="Poppins Bold"/>
                </a:rPr>
                <a:t>Leverage Tooling and Automation</a:t>
              </a:r>
            </a:p>
          </p:txBody>
        </p:sp>
        <p:sp>
          <p:nvSpPr>
            <p:cNvPr id="26" name="TextBox 26"/>
            <p:cNvSpPr txBox="1"/>
            <p:nvPr/>
          </p:nvSpPr>
          <p:spPr>
            <a:xfrm>
              <a:off x="0" y="1072237"/>
              <a:ext cx="6056631" cy="9387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Automate and reduce manual work as much as possible</a:t>
              </a:r>
            </a:p>
          </p:txBody>
        </p:sp>
      </p:grpSp>
      <p:sp>
        <p:nvSpPr>
          <p:cNvPr id="27" name="TextBox 27"/>
          <p:cNvSpPr txBox="1"/>
          <p:nvPr/>
        </p:nvSpPr>
        <p:spPr>
          <a:xfrm>
            <a:off x="4494616" y="923925"/>
            <a:ext cx="9298769" cy="635000"/>
          </a:xfrm>
          <a:prstGeom prst="rect">
            <a:avLst/>
          </a:prstGeom>
        </p:spPr>
        <p:txBody>
          <a:bodyPr lIns="0" tIns="0" rIns="0" bIns="0" rtlCol="0" anchor="t">
            <a:spAutoFit/>
          </a:bodyPr>
          <a:lstStyle/>
          <a:p>
            <a:pPr algn="ctr">
              <a:lnSpc>
                <a:spcPts val="4900"/>
              </a:lnSpc>
              <a:spcBef>
                <a:spcPct val="0"/>
              </a:spcBef>
            </a:pPr>
            <a:r>
              <a:rPr lang="en-US" sz="3500" dirty="0">
                <a:solidFill>
                  <a:srgbClr val="09427D"/>
                </a:solidFill>
                <a:latin typeface="Poppins"/>
              </a:rPr>
              <a:t>Key Areas in DevOps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2307" y="3553663"/>
            <a:ext cx="7476993" cy="3179674"/>
            <a:chOff x="0" y="0"/>
            <a:chExt cx="9969324" cy="4239566"/>
          </a:xfrm>
        </p:grpSpPr>
        <p:sp>
          <p:nvSpPr>
            <p:cNvPr id="3" name="TextBox 3"/>
            <p:cNvSpPr txBox="1"/>
            <p:nvPr/>
          </p:nvSpPr>
          <p:spPr>
            <a:xfrm>
              <a:off x="0" y="-9525"/>
              <a:ext cx="9969324" cy="3116792"/>
            </a:xfrm>
            <a:prstGeom prst="rect">
              <a:avLst/>
            </a:prstGeom>
          </p:spPr>
          <p:txBody>
            <a:bodyPr lIns="0" tIns="0" rIns="0" bIns="0" rtlCol="0" anchor="t">
              <a:spAutoFit/>
            </a:bodyPr>
            <a:lstStyle/>
            <a:p>
              <a:pPr marL="0" lvl="0" indent="0">
                <a:lnSpc>
                  <a:spcPts val="8800"/>
                </a:lnSpc>
              </a:pPr>
              <a:r>
                <a:rPr lang="en-US" sz="8000">
                  <a:solidFill>
                    <a:srgbClr val="09427D"/>
                  </a:solidFill>
                  <a:latin typeface="Poppins Bold"/>
                </a:rPr>
                <a:t>DevOps Practices</a:t>
              </a:r>
            </a:p>
          </p:txBody>
        </p:sp>
        <p:sp>
          <p:nvSpPr>
            <p:cNvPr id="4" name="TextBox 4"/>
            <p:cNvSpPr txBox="1"/>
            <p:nvPr/>
          </p:nvSpPr>
          <p:spPr>
            <a:xfrm>
              <a:off x="0" y="3613792"/>
              <a:ext cx="9969324" cy="625774"/>
            </a:xfrm>
            <a:prstGeom prst="rect">
              <a:avLst/>
            </a:prstGeom>
          </p:spPr>
          <p:txBody>
            <a:bodyPr lIns="0" tIns="0" rIns="0" bIns="0" rtlCol="0" anchor="t">
              <a:spAutoFit/>
            </a:bodyPr>
            <a:lstStyle/>
            <a:p>
              <a:pPr marL="0" lvl="0" indent="0">
                <a:lnSpc>
                  <a:spcPts val="3919"/>
                </a:lnSpc>
              </a:pPr>
              <a:endParaRPr/>
            </a:p>
          </p:txBody>
        </p:sp>
      </p:grpSp>
      <p:sp>
        <p:nvSpPr>
          <p:cNvPr id="5" name="Freeform 5"/>
          <p:cNvSpPr/>
          <p:nvPr/>
        </p:nvSpPr>
        <p:spPr>
          <a:xfrm rot="1112919">
            <a:off x="1510388" y="1532144"/>
            <a:ext cx="6968473" cy="7222712"/>
          </a:xfrm>
          <a:custGeom>
            <a:avLst/>
            <a:gdLst/>
            <a:ahLst/>
            <a:cxnLst/>
            <a:rect l="l" t="t" r="r" b="b"/>
            <a:pathLst>
              <a:path w="6968473" h="7222712">
                <a:moveTo>
                  <a:pt x="0" y="0"/>
                </a:moveTo>
                <a:lnTo>
                  <a:pt x="6968473" y="0"/>
                </a:lnTo>
                <a:lnTo>
                  <a:pt x="6968473" y="7222712"/>
                </a:lnTo>
                <a:lnTo>
                  <a:pt x="0" y="7222712"/>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853399" y="1720867"/>
            <a:ext cx="6282451" cy="5951267"/>
          </a:xfrm>
          <a:custGeom>
            <a:avLst/>
            <a:gdLst/>
            <a:ahLst/>
            <a:cxnLst/>
            <a:rect l="l" t="t" r="r" b="b"/>
            <a:pathLst>
              <a:path w="6282451" h="5951267">
                <a:moveTo>
                  <a:pt x="0" y="0"/>
                </a:moveTo>
                <a:lnTo>
                  <a:pt x="6282451" y="0"/>
                </a:lnTo>
                <a:lnTo>
                  <a:pt x="6282451" y="5951267"/>
                </a:lnTo>
                <a:lnTo>
                  <a:pt x="0" y="5951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7663" y="1374775"/>
            <a:ext cx="14232674" cy="7461250"/>
          </a:xfrm>
          <a:prstGeom prst="rect">
            <a:avLst/>
          </a:prstGeom>
        </p:spPr>
        <p:txBody>
          <a:bodyPr lIns="0" tIns="0" rIns="0" bIns="0" rtlCol="0" anchor="t">
            <a:spAutoFit/>
          </a:bodyPr>
          <a:lstStyle/>
          <a:p>
            <a:pPr marL="539750" lvl="1" indent="-269875">
              <a:lnSpc>
                <a:spcPts val="3500"/>
              </a:lnSpc>
              <a:buFont typeface="Arial"/>
              <a:buChar char="•"/>
            </a:pPr>
            <a:r>
              <a:rPr lang="en-US" sz="2500" dirty="0">
                <a:solidFill>
                  <a:srgbClr val="000000"/>
                </a:solidFill>
                <a:latin typeface="Poppins"/>
              </a:rPr>
              <a:t>Continuous Integration (CI) - Software development practice where developers regularly merge their code changes into a central repository, after which automated builds and tests are run. </a:t>
            </a:r>
          </a:p>
          <a:p>
            <a:pPr>
              <a:lnSpc>
                <a:spcPts val="3500"/>
              </a:lnSpc>
            </a:pPr>
            <a:endParaRPr lang="en-US" sz="2500" dirty="0">
              <a:solidFill>
                <a:srgbClr val="000000"/>
              </a:solidFill>
              <a:latin typeface="Poppins"/>
            </a:endParaRPr>
          </a:p>
          <a:p>
            <a:pPr marL="539750" lvl="1" indent="-269875">
              <a:lnSpc>
                <a:spcPts val="3500"/>
              </a:lnSpc>
              <a:buFont typeface="Arial"/>
              <a:buChar char="•"/>
            </a:pPr>
            <a:r>
              <a:rPr lang="en-US" sz="2500" dirty="0">
                <a:solidFill>
                  <a:srgbClr val="000000"/>
                </a:solidFill>
                <a:latin typeface="Poppins"/>
              </a:rPr>
              <a:t>Continuous Delivery (CD) - Software development practice where code changes are automatically built, tested, and prepared for a release to production (automated code change deployment to staging/ pre-production system). </a:t>
            </a:r>
          </a:p>
          <a:p>
            <a:pPr>
              <a:lnSpc>
                <a:spcPts val="3500"/>
              </a:lnSpc>
            </a:pPr>
            <a:endParaRPr lang="en-US" sz="2500" dirty="0">
              <a:solidFill>
                <a:srgbClr val="000000"/>
              </a:solidFill>
              <a:latin typeface="Poppins"/>
            </a:endParaRPr>
          </a:p>
          <a:p>
            <a:pPr marL="539749" lvl="1" indent="-269875">
              <a:lnSpc>
                <a:spcPts val="3499"/>
              </a:lnSpc>
              <a:buFont typeface="Arial"/>
              <a:buChar char="•"/>
            </a:pPr>
            <a:r>
              <a:rPr lang="en-US" sz="2499" dirty="0">
                <a:solidFill>
                  <a:srgbClr val="000000"/>
                </a:solidFill>
                <a:latin typeface="Poppins"/>
              </a:rPr>
              <a:t>Continuous Deployment (CD) - Every change that passes all stages of the pipeline will be deployed into production (released to customers). This practice fully automates the whole release flow without human intervention and only a failed test will prevent a new change being deployed. </a:t>
            </a:r>
          </a:p>
          <a:p>
            <a:pPr>
              <a:lnSpc>
                <a:spcPts val="3499"/>
              </a:lnSpc>
            </a:pPr>
            <a:endParaRPr lang="en-US" sz="2499" dirty="0">
              <a:solidFill>
                <a:srgbClr val="000000"/>
              </a:solidFill>
              <a:latin typeface="Poppins"/>
            </a:endParaRPr>
          </a:p>
          <a:p>
            <a:pPr marL="539750" lvl="1" indent="-269875">
              <a:lnSpc>
                <a:spcPts val="3500"/>
              </a:lnSpc>
              <a:buFont typeface="Arial"/>
              <a:buChar char="•"/>
            </a:pPr>
            <a:r>
              <a:rPr lang="en-US" sz="2500" dirty="0">
                <a:solidFill>
                  <a:srgbClr val="000000"/>
                </a:solidFill>
                <a:latin typeface="Poppins"/>
              </a:rPr>
              <a:t>Microservices - The microservices architecture is a design approach to build a single application as a set of small services with each focusing on SRP. Each service can be created, deployed and run independently.</a:t>
            </a:r>
          </a:p>
          <a:p>
            <a:pPr algn="l">
              <a:lnSpc>
                <a:spcPts val="3499"/>
              </a:lnSpc>
              <a:spcBef>
                <a:spcPct val="0"/>
              </a:spcBef>
            </a:pPr>
            <a:endParaRPr lang="en-US" sz="2500" dirty="0">
              <a:solidFill>
                <a:srgbClr val="000000"/>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0200" y="663138"/>
            <a:ext cx="14232674" cy="8960723"/>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Poppins"/>
              </a:rPr>
              <a:t>Infrastructure as Code - A practice in which infrastructure is provisioned and managed using code and software development techniques, such as version control and continuous integration.</a:t>
            </a:r>
          </a:p>
          <a:p>
            <a:pPr marL="1079499" lvl="2" indent="-359833">
              <a:lnSpc>
                <a:spcPts val="3499"/>
              </a:lnSpc>
              <a:buFont typeface="Arial"/>
              <a:buChar char="⚬"/>
            </a:pPr>
            <a:r>
              <a:rPr lang="en-US" sz="2499" dirty="0">
                <a:solidFill>
                  <a:srgbClr val="000000"/>
                </a:solidFill>
                <a:latin typeface="Poppins"/>
              </a:rPr>
              <a:t>Configuration Management</a:t>
            </a:r>
          </a:p>
          <a:p>
            <a:pPr marL="1079499" lvl="2" indent="-359833">
              <a:lnSpc>
                <a:spcPts val="3499"/>
              </a:lnSpc>
              <a:buFont typeface="Arial"/>
              <a:buChar char="⚬"/>
            </a:pPr>
            <a:r>
              <a:rPr lang="en-US" sz="2499" dirty="0">
                <a:solidFill>
                  <a:srgbClr val="000000"/>
                </a:solidFill>
                <a:latin typeface="Poppins"/>
              </a:rPr>
              <a:t>Policy as Code</a:t>
            </a:r>
          </a:p>
          <a:p>
            <a:pPr marL="262466" lvl="1">
              <a:lnSpc>
                <a:spcPts val="3499"/>
              </a:lnSpc>
            </a:pPr>
            <a:endParaRPr lang="en-US" sz="2499" dirty="0">
              <a:solidFill>
                <a:srgbClr val="000000"/>
              </a:solidFill>
              <a:latin typeface="Poppins"/>
            </a:endParaRPr>
          </a:p>
          <a:p>
            <a:pPr marL="605366" lvl="1" indent="-342900">
              <a:lnSpc>
                <a:spcPts val="3499"/>
              </a:lnSpc>
              <a:buFont typeface="Arial" panose="020B0604020202020204" pitchFamily="34" charset="0"/>
              <a:buChar char="•"/>
            </a:pPr>
            <a:r>
              <a:rPr lang="en-US" sz="2499" dirty="0" err="1">
                <a:solidFill>
                  <a:srgbClr val="000000"/>
                </a:solidFill>
                <a:latin typeface="Poppins"/>
              </a:rPr>
              <a:t>GitOps</a:t>
            </a:r>
            <a:r>
              <a:rPr lang="en-US" sz="2499" dirty="0">
                <a:solidFill>
                  <a:srgbClr val="000000"/>
                </a:solidFill>
                <a:latin typeface="Poppins"/>
              </a:rPr>
              <a:t> - </a:t>
            </a:r>
            <a:r>
              <a:rPr lang="en-GB" sz="2800" b="0" i="0" dirty="0">
                <a:effectLst/>
                <a:latin typeface="karla" pitchFamily="2" charset="77"/>
              </a:rPr>
              <a:t>builds on the concept of </a:t>
            </a:r>
            <a:r>
              <a:rPr lang="en-GB" sz="2800" b="0" i="0" dirty="0" err="1">
                <a:effectLst/>
                <a:latin typeface="karla" pitchFamily="2" charset="77"/>
              </a:rPr>
              <a:t>IaC</a:t>
            </a:r>
            <a:r>
              <a:rPr lang="en-GB" sz="2800" b="0" i="0" dirty="0">
                <a:effectLst/>
                <a:latin typeface="karla" pitchFamily="2" charset="77"/>
              </a:rPr>
              <a:t>, incorporating the functionality of Git repositories, merge requests (MRs) and CI/CD to further unify software development and infrastructure operations. </a:t>
            </a:r>
            <a:r>
              <a:rPr lang="en-GB" sz="2800" b="0" i="0" dirty="0" err="1">
                <a:effectLst/>
                <a:latin typeface="karla" pitchFamily="2" charset="77"/>
              </a:rPr>
              <a:t>GitOps</a:t>
            </a:r>
            <a:r>
              <a:rPr lang="en-GB" sz="2800" b="0" i="0" dirty="0">
                <a:effectLst/>
                <a:latin typeface="karla" pitchFamily="2" charset="77"/>
              </a:rPr>
              <a:t> incorporates managing both infrastructure and applications as code.</a:t>
            </a:r>
            <a:endParaRPr lang="en-US" sz="2499" dirty="0">
              <a:latin typeface="Poppins"/>
            </a:endParaRPr>
          </a:p>
          <a:p>
            <a:pPr>
              <a:lnSpc>
                <a:spcPts val="3499"/>
              </a:lnSpc>
            </a:pPr>
            <a:endParaRPr lang="en-US" sz="2499" dirty="0">
              <a:solidFill>
                <a:srgbClr val="000000"/>
              </a:solidFill>
              <a:latin typeface="Poppins"/>
            </a:endParaRPr>
          </a:p>
          <a:p>
            <a:pPr marL="539750" lvl="1" indent="-269875">
              <a:lnSpc>
                <a:spcPts val="3500"/>
              </a:lnSpc>
              <a:buFont typeface="Arial"/>
              <a:buChar char="•"/>
            </a:pPr>
            <a:r>
              <a:rPr lang="en-US" sz="2500" dirty="0">
                <a:solidFill>
                  <a:srgbClr val="000000"/>
                </a:solidFill>
                <a:latin typeface="Poppins"/>
              </a:rPr>
              <a:t>Cloud Infrastructure - Cloud provides more flexibility, scalability and toolsets for organizations to implement DevOps culture and practices. Serverless architecture in cloud brings down  the efforts of DevOps teams as it eliminates server management operations.</a:t>
            </a:r>
          </a:p>
          <a:p>
            <a:pPr>
              <a:lnSpc>
                <a:spcPts val="3500"/>
              </a:lnSpc>
            </a:pPr>
            <a:endParaRPr lang="en-US" sz="2500" dirty="0">
              <a:solidFill>
                <a:srgbClr val="000000"/>
              </a:solidFill>
              <a:latin typeface="Poppins"/>
            </a:endParaRPr>
          </a:p>
          <a:p>
            <a:pPr marL="539749" lvl="1" indent="-269875" algn="l">
              <a:lnSpc>
                <a:spcPts val="3499"/>
              </a:lnSpc>
              <a:spcBef>
                <a:spcPct val="0"/>
              </a:spcBef>
              <a:buFont typeface="Arial"/>
              <a:buChar char="•"/>
            </a:pPr>
            <a:r>
              <a:rPr lang="en-US" sz="2499" dirty="0">
                <a:solidFill>
                  <a:srgbClr val="000000"/>
                </a:solidFill>
                <a:latin typeface="Poppins"/>
              </a:rPr>
              <a:t>Continuous Monitoring, Logging and Alerting - Organizations monitor metrics and logs to see how application and infrastructure performance impacts the experience of their product’s end user. Combined with real time alerts organizations can do a real time analysis on the application status.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7651" y="0"/>
            <a:ext cx="11091651" cy="10287000"/>
          </a:xfrm>
          <a:custGeom>
            <a:avLst/>
            <a:gdLst/>
            <a:ahLst/>
            <a:cxnLst/>
            <a:rect l="l" t="t" r="r" b="b"/>
            <a:pathLst>
              <a:path w="11091651" h="10287000">
                <a:moveTo>
                  <a:pt x="0" y="0"/>
                </a:moveTo>
                <a:lnTo>
                  <a:pt x="11091651" y="0"/>
                </a:lnTo>
                <a:lnTo>
                  <a:pt x="11091651" y="10287000"/>
                </a:lnTo>
                <a:lnTo>
                  <a:pt x="0" y="10287000"/>
                </a:lnTo>
                <a:lnTo>
                  <a:pt x="0" y="0"/>
                </a:lnTo>
                <a:close/>
              </a:path>
            </a:pathLst>
          </a:custGeom>
          <a:blipFill>
            <a:blip r:embed="rId2"/>
            <a:stretch>
              <a:fillRect l="-2121" r="-62759"/>
            </a:stretch>
          </a:blipFill>
        </p:spPr>
      </p:sp>
      <p:grpSp>
        <p:nvGrpSpPr>
          <p:cNvPr id="3" name="Group 3"/>
          <p:cNvGrpSpPr/>
          <p:nvPr/>
        </p:nvGrpSpPr>
        <p:grpSpPr>
          <a:xfrm>
            <a:off x="9782307" y="2996450"/>
            <a:ext cx="7476993" cy="4294099"/>
            <a:chOff x="0" y="0"/>
            <a:chExt cx="9969324" cy="5725466"/>
          </a:xfrm>
        </p:grpSpPr>
        <p:sp>
          <p:nvSpPr>
            <p:cNvPr id="4" name="TextBox 4"/>
            <p:cNvSpPr txBox="1"/>
            <p:nvPr/>
          </p:nvSpPr>
          <p:spPr>
            <a:xfrm>
              <a:off x="0" y="-9525"/>
              <a:ext cx="9969324" cy="4602692"/>
            </a:xfrm>
            <a:prstGeom prst="rect">
              <a:avLst/>
            </a:prstGeom>
          </p:spPr>
          <p:txBody>
            <a:bodyPr lIns="0" tIns="0" rIns="0" bIns="0" rtlCol="0" anchor="t">
              <a:spAutoFit/>
            </a:bodyPr>
            <a:lstStyle/>
            <a:p>
              <a:pPr marL="0" lvl="0" indent="0">
                <a:lnSpc>
                  <a:spcPts val="8800"/>
                </a:lnSpc>
              </a:pPr>
              <a:r>
                <a:rPr lang="en-US" sz="8000" dirty="0">
                  <a:solidFill>
                    <a:srgbClr val="09427D"/>
                  </a:solidFill>
                  <a:latin typeface="Poppins Bold"/>
                </a:rPr>
                <a:t>DevOps Tools and Technologies</a:t>
              </a:r>
            </a:p>
          </p:txBody>
        </p:sp>
        <p:sp>
          <p:nvSpPr>
            <p:cNvPr id="5" name="TextBox 5"/>
            <p:cNvSpPr txBox="1"/>
            <p:nvPr/>
          </p:nvSpPr>
          <p:spPr>
            <a:xfrm>
              <a:off x="0" y="5099692"/>
              <a:ext cx="9969324" cy="625774"/>
            </a:xfrm>
            <a:prstGeom prst="rect">
              <a:avLst/>
            </a:prstGeom>
          </p:spPr>
          <p:txBody>
            <a:bodyPr lIns="0" tIns="0" rIns="0" bIns="0" rtlCol="0" anchor="t">
              <a:spAutoFit/>
            </a:bodyPr>
            <a:lstStyle/>
            <a:p>
              <a:pPr marL="0" lvl="0" indent="0">
                <a:lnSpc>
                  <a:spcPts val="391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482736" y="1587397"/>
            <a:ext cx="15322528" cy="7112207"/>
          </a:xfrm>
          <a:custGeom>
            <a:avLst/>
            <a:gdLst/>
            <a:ahLst/>
            <a:cxnLst/>
            <a:rect l="l" t="t" r="r" b="b"/>
            <a:pathLst>
              <a:path w="15322528" h="7112207">
                <a:moveTo>
                  <a:pt x="0" y="0"/>
                </a:moveTo>
                <a:lnTo>
                  <a:pt x="15322528" y="0"/>
                </a:lnTo>
                <a:lnTo>
                  <a:pt x="15322528" y="7112206"/>
                </a:lnTo>
                <a:lnTo>
                  <a:pt x="0" y="7112206"/>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63263" y="661387"/>
            <a:ext cx="16161474" cy="8964227"/>
          </a:xfrm>
          <a:custGeom>
            <a:avLst/>
            <a:gdLst/>
            <a:ahLst/>
            <a:cxnLst/>
            <a:rect l="l" t="t" r="r" b="b"/>
            <a:pathLst>
              <a:path w="16161474" h="8964227">
                <a:moveTo>
                  <a:pt x="0" y="0"/>
                </a:moveTo>
                <a:lnTo>
                  <a:pt x="16161474" y="0"/>
                </a:lnTo>
                <a:lnTo>
                  <a:pt x="16161474" y="8964226"/>
                </a:lnTo>
                <a:lnTo>
                  <a:pt x="0" y="8964226"/>
                </a:lnTo>
                <a:lnTo>
                  <a:pt x="0" y="0"/>
                </a:lnTo>
                <a:close/>
              </a:path>
            </a:pathLst>
          </a:custGeom>
          <a:blipFill>
            <a:blip r:embed="rId2"/>
            <a:stretch>
              <a:fillRect l="-867" t="-416" b="-1876"/>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7651" y="0"/>
            <a:ext cx="11091651" cy="10287000"/>
          </a:xfrm>
          <a:custGeom>
            <a:avLst/>
            <a:gdLst/>
            <a:ahLst/>
            <a:cxnLst/>
            <a:rect l="l" t="t" r="r" b="b"/>
            <a:pathLst>
              <a:path w="11091651" h="10287000">
                <a:moveTo>
                  <a:pt x="0" y="0"/>
                </a:moveTo>
                <a:lnTo>
                  <a:pt x="11091651" y="0"/>
                </a:lnTo>
                <a:lnTo>
                  <a:pt x="11091651" y="10287000"/>
                </a:lnTo>
                <a:lnTo>
                  <a:pt x="0" y="10287000"/>
                </a:lnTo>
                <a:lnTo>
                  <a:pt x="0" y="0"/>
                </a:lnTo>
                <a:close/>
              </a:path>
            </a:pathLst>
          </a:custGeom>
          <a:blipFill>
            <a:blip r:embed="rId2"/>
            <a:stretch>
              <a:fillRect l="-2121" r="-62759"/>
            </a:stretch>
          </a:blipFill>
        </p:spPr>
      </p:sp>
      <p:grpSp>
        <p:nvGrpSpPr>
          <p:cNvPr id="3" name="Group 3"/>
          <p:cNvGrpSpPr/>
          <p:nvPr/>
        </p:nvGrpSpPr>
        <p:grpSpPr>
          <a:xfrm>
            <a:off x="9782307" y="2989306"/>
            <a:ext cx="7476993" cy="4301243"/>
            <a:chOff x="0" y="-9525"/>
            <a:chExt cx="9969324" cy="5734991"/>
          </a:xfrm>
        </p:grpSpPr>
        <p:sp>
          <p:nvSpPr>
            <p:cNvPr id="4" name="TextBox 4"/>
            <p:cNvSpPr txBox="1"/>
            <p:nvPr/>
          </p:nvSpPr>
          <p:spPr>
            <a:xfrm>
              <a:off x="0" y="-9525"/>
              <a:ext cx="9969324" cy="3043568"/>
            </a:xfrm>
            <a:prstGeom prst="rect">
              <a:avLst/>
            </a:prstGeom>
          </p:spPr>
          <p:txBody>
            <a:bodyPr lIns="0" tIns="0" rIns="0" bIns="0" rtlCol="0" anchor="t">
              <a:spAutoFit/>
            </a:bodyPr>
            <a:lstStyle/>
            <a:p>
              <a:pPr marL="0" lvl="0" indent="0">
                <a:lnSpc>
                  <a:spcPts val="8800"/>
                </a:lnSpc>
              </a:pPr>
              <a:r>
                <a:rPr lang="en-US" sz="8000" dirty="0">
                  <a:solidFill>
                    <a:srgbClr val="09427D"/>
                  </a:solidFill>
                  <a:latin typeface="Poppins Bold"/>
                </a:rPr>
                <a:t>Beyond</a:t>
              </a:r>
              <a:br>
                <a:rPr lang="en-US" sz="8000" dirty="0">
                  <a:solidFill>
                    <a:srgbClr val="09427D"/>
                  </a:solidFill>
                  <a:latin typeface="Poppins Bold"/>
                </a:rPr>
              </a:br>
              <a:r>
                <a:rPr lang="en-US" sz="8000" dirty="0">
                  <a:solidFill>
                    <a:srgbClr val="09427D"/>
                  </a:solidFill>
                  <a:latin typeface="Poppins Bold"/>
                </a:rPr>
                <a:t>DevOps</a:t>
              </a:r>
            </a:p>
          </p:txBody>
        </p:sp>
        <p:sp>
          <p:nvSpPr>
            <p:cNvPr id="5" name="TextBox 5"/>
            <p:cNvSpPr txBox="1"/>
            <p:nvPr/>
          </p:nvSpPr>
          <p:spPr>
            <a:xfrm>
              <a:off x="0" y="5099692"/>
              <a:ext cx="9969324" cy="625774"/>
            </a:xfrm>
            <a:prstGeom prst="rect">
              <a:avLst/>
            </a:prstGeom>
          </p:spPr>
          <p:txBody>
            <a:bodyPr lIns="0" tIns="0" rIns="0" bIns="0" rtlCol="0" anchor="t">
              <a:spAutoFit/>
            </a:bodyPr>
            <a:lstStyle/>
            <a:p>
              <a:pPr marL="0" lvl="0" indent="0">
                <a:lnSpc>
                  <a:spcPts val="3919"/>
                </a:lnSpc>
              </a:pPr>
              <a:endParaRPr/>
            </a:p>
          </p:txBody>
        </p:sp>
      </p:grpSp>
    </p:spTree>
    <p:extLst>
      <p:ext uri="{BB962C8B-B14F-4D97-AF65-F5344CB8AC3E}">
        <p14:creationId xmlns:p14="http://schemas.microsoft.com/office/powerpoint/2010/main" val="202321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75B115-0702-4506-9E4D-413ECF8ACCBA}"/>
              </a:ext>
            </a:extLst>
          </p:cNvPr>
          <p:cNvSpPr txBox="1"/>
          <p:nvPr/>
        </p:nvSpPr>
        <p:spPr>
          <a:xfrm>
            <a:off x="11151785" y="5829300"/>
            <a:ext cx="3867150" cy="1200329"/>
          </a:xfrm>
          <a:prstGeom prst="rect">
            <a:avLst/>
          </a:prstGeom>
          <a:noFill/>
        </p:spPr>
        <p:txBody>
          <a:bodyPr wrap="square">
            <a:spAutoFit/>
          </a:bodyPr>
          <a:lstStyle/>
          <a:p>
            <a:r>
              <a:rPr lang="en-GB" dirty="0">
                <a:latin typeface=""/>
              </a:rPr>
              <a:t>"the practice of integrating security into a continuous integration, continuous delivery, and continuous deployment pipeline"</a:t>
            </a:r>
          </a:p>
        </p:txBody>
      </p:sp>
      <p:sp>
        <p:nvSpPr>
          <p:cNvPr id="6" name="TextBox 27">
            <a:extLst>
              <a:ext uri="{FF2B5EF4-FFF2-40B4-BE49-F238E27FC236}">
                <a16:creationId xmlns:a16="http://schemas.microsoft.com/office/drawing/2014/main" id="{491542AF-7C46-9A1A-7AC3-9260B7A9CB6A}"/>
              </a:ext>
            </a:extLst>
          </p:cNvPr>
          <p:cNvSpPr txBox="1"/>
          <p:nvPr/>
        </p:nvSpPr>
        <p:spPr>
          <a:xfrm>
            <a:off x="4494616" y="923925"/>
            <a:ext cx="9298769" cy="605935"/>
          </a:xfrm>
          <a:prstGeom prst="rect">
            <a:avLst/>
          </a:prstGeom>
        </p:spPr>
        <p:txBody>
          <a:bodyPr lIns="0" tIns="0" rIns="0" bIns="0" rtlCol="0" anchor="t">
            <a:spAutoFit/>
          </a:bodyPr>
          <a:lstStyle/>
          <a:p>
            <a:pPr algn="ctr">
              <a:lnSpc>
                <a:spcPts val="4900"/>
              </a:lnSpc>
              <a:spcBef>
                <a:spcPct val="0"/>
              </a:spcBef>
            </a:pPr>
            <a:r>
              <a:rPr lang="en-US" sz="3500" dirty="0" err="1">
                <a:solidFill>
                  <a:srgbClr val="09427D"/>
                </a:solidFill>
                <a:latin typeface="Poppins"/>
              </a:rPr>
              <a:t>DevSecOps</a:t>
            </a:r>
            <a:endParaRPr lang="en-US" sz="3500" dirty="0">
              <a:solidFill>
                <a:srgbClr val="09427D"/>
              </a:solidFill>
              <a:latin typeface="Poppins"/>
            </a:endParaRPr>
          </a:p>
        </p:txBody>
      </p:sp>
      <p:sp>
        <p:nvSpPr>
          <p:cNvPr id="7" name="TextBox 2">
            <a:extLst>
              <a:ext uri="{FF2B5EF4-FFF2-40B4-BE49-F238E27FC236}">
                <a16:creationId xmlns:a16="http://schemas.microsoft.com/office/drawing/2014/main" id="{028D6451-4F0D-0A4B-9C61-AF168F6D1455}"/>
              </a:ext>
            </a:extLst>
          </p:cNvPr>
          <p:cNvSpPr txBox="1"/>
          <p:nvPr/>
        </p:nvSpPr>
        <p:spPr>
          <a:xfrm>
            <a:off x="11164485" y="3587288"/>
            <a:ext cx="5257800" cy="1292662"/>
          </a:xfrm>
          <a:prstGeom prst="rect">
            <a:avLst/>
          </a:prstGeom>
        </p:spPr>
        <p:txBody>
          <a:bodyPr wrap="square" lIns="0" tIns="0" rIns="0" bIns="0" rtlCol="0" anchor="t">
            <a:spAutoFit/>
          </a:bodyPr>
          <a:lstStyle/>
          <a:p>
            <a:r>
              <a:rPr lang="en-GB" sz="2800" dirty="0">
                <a:latin typeface=""/>
              </a:rPr>
              <a:t>Idea of moving Security in the early stages of the SDLC pipeline</a:t>
            </a:r>
          </a:p>
        </p:txBody>
      </p:sp>
      <p:pic>
        <p:nvPicPr>
          <p:cNvPr id="11" name="Picture 10">
            <a:extLst>
              <a:ext uri="{FF2B5EF4-FFF2-40B4-BE49-F238E27FC236}">
                <a16:creationId xmlns:a16="http://schemas.microsoft.com/office/drawing/2014/main" id="{D4337E5E-E829-6DA6-9C42-14686CE2D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52700"/>
            <a:ext cx="9944100" cy="5682343"/>
          </a:xfrm>
          <a:prstGeom prst="rect">
            <a:avLst/>
          </a:prstGeom>
        </p:spPr>
      </p:pic>
    </p:spTree>
    <p:extLst>
      <p:ext uri="{BB962C8B-B14F-4D97-AF65-F5344CB8AC3E}">
        <p14:creationId xmlns:p14="http://schemas.microsoft.com/office/powerpoint/2010/main" val="239781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77D635-3B52-CF28-C575-2DA6BB360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185143"/>
            <a:ext cx="13563600" cy="7916713"/>
          </a:xfrm>
          <a:prstGeom prst="rect">
            <a:avLst/>
          </a:prstGeom>
        </p:spPr>
      </p:pic>
    </p:spTree>
    <p:extLst>
      <p:ext uri="{BB962C8B-B14F-4D97-AF65-F5344CB8AC3E}">
        <p14:creationId xmlns:p14="http://schemas.microsoft.com/office/powerpoint/2010/main" val="206958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94360" y="0"/>
            <a:ext cx="859364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067384" y="1982089"/>
            <a:ext cx="3627020"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About Me</a:t>
            </a:r>
          </a:p>
        </p:txBody>
      </p:sp>
      <p:sp>
        <p:nvSpPr>
          <p:cNvPr id="6" name="TextBox 6"/>
          <p:cNvSpPr txBox="1"/>
          <p:nvPr/>
        </p:nvSpPr>
        <p:spPr>
          <a:xfrm>
            <a:off x="11067384" y="3148885"/>
            <a:ext cx="5756467" cy="3459858"/>
          </a:xfrm>
          <a:prstGeom prst="rect">
            <a:avLst/>
          </a:prstGeom>
        </p:spPr>
        <p:txBody>
          <a:bodyPr lIns="0" tIns="0" rIns="0" bIns="0" rtlCol="0" anchor="t">
            <a:spAutoFit/>
          </a:bodyPr>
          <a:lstStyle/>
          <a:p>
            <a:pPr marL="453388" lvl="1" indent="-226694">
              <a:lnSpc>
                <a:spcPts val="3359"/>
              </a:lnSpc>
              <a:buFont typeface="Arial"/>
              <a:buChar char="•"/>
            </a:pPr>
            <a:r>
              <a:rPr lang="en-US" sz="2099" dirty="0">
                <a:solidFill>
                  <a:srgbClr val="EEF2F5"/>
                </a:solidFill>
                <a:latin typeface="Poppins"/>
              </a:rPr>
              <a:t>STL - DevOps @ Sysco LABS - Sri Lanka</a:t>
            </a:r>
          </a:p>
          <a:p>
            <a:pPr marL="453388" lvl="1" indent="-226694">
              <a:lnSpc>
                <a:spcPts val="3359"/>
              </a:lnSpc>
              <a:buFont typeface="Arial"/>
              <a:buChar char="•"/>
            </a:pPr>
            <a:r>
              <a:rPr lang="en-US" sz="2099" dirty="0">
                <a:solidFill>
                  <a:srgbClr val="EEF2F5"/>
                </a:solidFill>
                <a:latin typeface="Poppins"/>
              </a:rPr>
              <a:t>MSc in Computer Science specialized in Cloud Computing (UOM)</a:t>
            </a:r>
          </a:p>
          <a:p>
            <a:pPr marL="453388" lvl="1" indent="-226694">
              <a:lnSpc>
                <a:spcPts val="3359"/>
              </a:lnSpc>
              <a:buFont typeface="Arial"/>
              <a:buChar char="•"/>
            </a:pPr>
            <a:r>
              <a:rPr lang="en-US" sz="2099" dirty="0">
                <a:solidFill>
                  <a:srgbClr val="EEF2F5"/>
                </a:solidFill>
                <a:latin typeface="Poppins"/>
              </a:rPr>
              <a:t>AWS Certified Solutions Architect - Professional </a:t>
            </a:r>
          </a:p>
          <a:p>
            <a:pPr marL="453388" lvl="1" indent="-226694">
              <a:lnSpc>
                <a:spcPts val="3359"/>
              </a:lnSpc>
              <a:buFont typeface="Arial"/>
              <a:buChar char="•"/>
            </a:pPr>
            <a:r>
              <a:rPr lang="en-US" sz="2099" dirty="0">
                <a:solidFill>
                  <a:srgbClr val="EEF2F5"/>
                </a:solidFill>
                <a:latin typeface="Poppins"/>
              </a:rPr>
              <a:t>Certified Kubernetes Administrator (CKA)</a:t>
            </a:r>
          </a:p>
          <a:p>
            <a:pPr marL="453388" lvl="1" indent="-226694">
              <a:lnSpc>
                <a:spcPts val="3359"/>
              </a:lnSpc>
              <a:buFont typeface="Arial"/>
              <a:buChar char="•"/>
            </a:pPr>
            <a:r>
              <a:rPr lang="en-US" sz="2099" dirty="0">
                <a:solidFill>
                  <a:srgbClr val="EEF2F5"/>
                </a:solidFill>
                <a:latin typeface="Poppins"/>
              </a:rPr>
              <a:t>AWS Community Builder</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758268" y="6575980"/>
            <a:ext cx="3690924" cy="333375"/>
          </a:xfrm>
          <a:prstGeom prst="rect">
            <a:avLst/>
          </a:prstGeom>
        </p:spPr>
        <p:txBody>
          <a:bodyPr lIns="0" tIns="0" rIns="0" bIns="0" rtlCol="0" anchor="t">
            <a:spAutoFit/>
          </a:bodyPr>
          <a:lstStyle/>
          <a:p>
            <a:pPr algn="ctr">
              <a:lnSpc>
                <a:spcPts val="2401"/>
              </a:lnSpc>
            </a:pPr>
            <a:r>
              <a:rPr lang="en-US" sz="2001">
                <a:solidFill>
                  <a:srgbClr val="101010"/>
                </a:solidFill>
                <a:latin typeface="Poppins Bold"/>
              </a:rPr>
              <a:t>Ravindu Nirmal Fernando</a:t>
            </a:r>
          </a:p>
        </p:txBody>
      </p:sp>
      <p:sp>
        <p:nvSpPr>
          <p:cNvPr id="13" name="TextBox 13"/>
          <p:cNvSpPr txBox="1"/>
          <p:nvPr/>
        </p:nvSpPr>
        <p:spPr>
          <a:xfrm>
            <a:off x="3008672" y="7052230"/>
            <a:ext cx="3190117" cy="308556"/>
          </a:xfrm>
          <a:prstGeom prst="rect">
            <a:avLst/>
          </a:prstGeom>
        </p:spPr>
        <p:txBody>
          <a:bodyPr lIns="0" tIns="0" rIns="0" bIns="0" rtlCol="0" anchor="t">
            <a:spAutoFit/>
          </a:bodyPr>
          <a:lstStyle/>
          <a:p>
            <a:pPr algn="ctr">
              <a:lnSpc>
                <a:spcPts val="2596"/>
              </a:lnSpc>
            </a:pPr>
            <a:r>
              <a:rPr lang="en-US" sz="1500">
                <a:solidFill>
                  <a:srgbClr val="545454"/>
                </a:solidFill>
                <a:latin typeface="Poppins"/>
              </a:rPr>
              <a:t>https://ravindunfernando.com</a:t>
            </a:r>
          </a:p>
        </p:txBody>
      </p:sp>
      <p:grpSp>
        <p:nvGrpSpPr>
          <p:cNvPr id="14" name="Group 14"/>
          <p:cNvGrpSpPr>
            <a:grpSpLocks noChangeAspect="1"/>
          </p:cNvGrpSpPr>
          <p:nvPr/>
        </p:nvGrpSpPr>
        <p:grpSpPr>
          <a:xfrm>
            <a:off x="3199839" y="3244135"/>
            <a:ext cx="2807784" cy="2666531"/>
            <a:chOff x="0" y="0"/>
            <a:chExt cx="2272030" cy="2157730"/>
          </a:xfrm>
        </p:grpSpPr>
        <p:sp>
          <p:nvSpPr>
            <p:cNvPr id="15" name="Freeform 15"/>
            <p:cNvSpPr/>
            <p:nvPr/>
          </p:nvSpPr>
          <p:spPr>
            <a:xfrm>
              <a:off x="16510" y="-2540"/>
              <a:ext cx="2273300" cy="2162810"/>
            </a:xfrm>
            <a:custGeom>
              <a:avLst/>
              <a:gdLst/>
              <a:ahLst/>
              <a:cxnLst/>
              <a:rect l="l" t="t" r="r" b="b"/>
              <a:pathLst>
                <a:path w="2273300" h="2162810">
                  <a:moveTo>
                    <a:pt x="83820" y="585470"/>
                  </a:moveTo>
                  <a:cubicBezTo>
                    <a:pt x="66040" y="629920"/>
                    <a:pt x="53340" y="676910"/>
                    <a:pt x="39370" y="722630"/>
                  </a:cubicBezTo>
                  <a:cubicBezTo>
                    <a:pt x="29210" y="755650"/>
                    <a:pt x="21590" y="788670"/>
                    <a:pt x="15240" y="821690"/>
                  </a:cubicBezTo>
                  <a:cubicBezTo>
                    <a:pt x="2540" y="881380"/>
                    <a:pt x="0" y="943610"/>
                    <a:pt x="0" y="1005840"/>
                  </a:cubicBezTo>
                  <a:cubicBezTo>
                    <a:pt x="0" y="1038860"/>
                    <a:pt x="2540" y="1073150"/>
                    <a:pt x="7620" y="1106170"/>
                  </a:cubicBezTo>
                  <a:cubicBezTo>
                    <a:pt x="12700" y="1143000"/>
                    <a:pt x="17780" y="1179830"/>
                    <a:pt x="25400" y="1216660"/>
                  </a:cubicBezTo>
                  <a:cubicBezTo>
                    <a:pt x="34290" y="1261110"/>
                    <a:pt x="41910" y="1304290"/>
                    <a:pt x="58420" y="1346200"/>
                  </a:cubicBezTo>
                  <a:cubicBezTo>
                    <a:pt x="66040" y="1366520"/>
                    <a:pt x="74930" y="1385570"/>
                    <a:pt x="83820" y="1405890"/>
                  </a:cubicBezTo>
                  <a:cubicBezTo>
                    <a:pt x="105410" y="1455420"/>
                    <a:pt x="128270" y="1501140"/>
                    <a:pt x="156210" y="1546860"/>
                  </a:cubicBezTo>
                  <a:cubicBezTo>
                    <a:pt x="165100" y="1562100"/>
                    <a:pt x="175260" y="1577340"/>
                    <a:pt x="185420" y="1592580"/>
                  </a:cubicBezTo>
                  <a:cubicBezTo>
                    <a:pt x="196850" y="1610360"/>
                    <a:pt x="209550" y="1626870"/>
                    <a:pt x="222250" y="1644650"/>
                  </a:cubicBezTo>
                  <a:cubicBezTo>
                    <a:pt x="248920" y="1682750"/>
                    <a:pt x="279400" y="1719580"/>
                    <a:pt x="311150" y="1753870"/>
                  </a:cubicBezTo>
                  <a:cubicBezTo>
                    <a:pt x="322580" y="1766570"/>
                    <a:pt x="334010" y="1778000"/>
                    <a:pt x="345440" y="1789430"/>
                  </a:cubicBezTo>
                  <a:cubicBezTo>
                    <a:pt x="372110" y="1813560"/>
                    <a:pt x="400050" y="1833880"/>
                    <a:pt x="427990" y="1855470"/>
                  </a:cubicBezTo>
                  <a:cubicBezTo>
                    <a:pt x="483870" y="1897380"/>
                    <a:pt x="544830" y="1930400"/>
                    <a:pt x="604520" y="1967230"/>
                  </a:cubicBezTo>
                  <a:cubicBezTo>
                    <a:pt x="665480" y="2005330"/>
                    <a:pt x="727710" y="2038350"/>
                    <a:pt x="792480" y="2067560"/>
                  </a:cubicBezTo>
                  <a:cubicBezTo>
                    <a:pt x="871220" y="2101850"/>
                    <a:pt x="948690" y="2134870"/>
                    <a:pt x="1032510" y="2148840"/>
                  </a:cubicBezTo>
                  <a:cubicBezTo>
                    <a:pt x="1078230" y="2156460"/>
                    <a:pt x="1122680" y="2162810"/>
                    <a:pt x="1168400" y="2161540"/>
                  </a:cubicBezTo>
                  <a:cubicBezTo>
                    <a:pt x="1215390" y="2159000"/>
                    <a:pt x="1262380" y="2153920"/>
                    <a:pt x="1308100" y="2147570"/>
                  </a:cubicBezTo>
                  <a:cubicBezTo>
                    <a:pt x="1374140" y="2138680"/>
                    <a:pt x="1442720" y="2128520"/>
                    <a:pt x="1503680" y="2103120"/>
                  </a:cubicBezTo>
                  <a:cubicBezTo>
                    <a:pt x="1588770" y="2068830"/>
                    <a:pt x="1672590" y="2026920"/>
                    <a:pt x="1747520" y="1974850"/>
                  </a:cubicBezTo>
                  <a:cubicBezTo>
                    <a:pt x="1778000" y="1960880"/>
                    <a:pt x="1807210" y="1946910"/>
                    <a:pt x="1836420" y="1929130"/>
                  </a:cubicBezTo>
                  <a:cubicBezTo>
                    <a:pt x="1844040" y="1925320"/>
                    <a:pt x="1850390" y="1920240"/>
                    <a:pt x="1858010" y="1916430"/>
                  </a:cubicBezTo>
                  <a:cubicBezTo>
                    <a:pt x="1888490" y="1898650"/>
                    <a:pt x="1915160" y="1875790"/>
                    <a:pt x="1943100" y="1852930"/>
                  </a:cubicBezTo>
                  <a:cubicBezTo>
                    <a:pt x="1967230" y="1832609"/>
                    <a:pt x="1987550" y="1809750"/>
                    <a:pt x="2007870" y="1785620"/>
                  </a:cubicBezTo>
                  <a:cubicBezTo>
                    <a:pt x="2030730" y="1760220"/>
                    <a:pt x="2051050" y="1733549"/>
                    <a:pt x="2070100" y="1704340"/>
                  </a:cubicBezTo>
                  <a:cubicBezTo>
                    <a:pt x="2101850" y="1657350"/>
                    <a:pt x="2133600" y="1610360"/>
                    <a:pt x="2162810" y="1562100"/>
                  </a:cubicBezTo>
                  <a:cubicBezTo>
                    <a:pt x="2178050" y="1537970"/>
                    <a:pt x="2190750" y="1511300"/>
                    <a:pt x="2200910" y="1483360"/>
                  </a:cubicBezTo>
                  <a:cubicBezTo>
                    <a:pt x="2222500" y="1427480"/>
                    <a:pt x="2242820" y="1370330"/>
                    <a:pt x="2250440" y="1309370"/>
                  </a:cubicBezTo>
                  <a:cubicBezTo>
                    <a:pt x="2255520" y="1273810"/>
                    <a:pt x="2259330" y="1239520"/>
                    <a:pt x="2261870" y="1203960"/>
                  </a:cubicBezTo>
                  <a:cubicBezTo>
                    <a:pt x="2269490" y="1116330"/>
                    <a:pt x="2272030" y="1028700"/>
                    <a:pt x="2273300" y="939800"/>
                  </a:cubicBezTo>
                  <a:lnTo>
                    <a:pt x="2273300" y="889000"/>
                  </a:lnTo>
                  <a:cubicBezTo>
                    <a:pt x="2272030" y="835660"/>
                    <a:pt x="2261870" y="781050"/>
                    <a:pt x="2245360" y="728980"/>
                  </a:cubicBezTo>
                  <a:cubicBezTo>
                    <a:pt x="2221230" y="654050"/>
                    <a:pt x="2183130" y="584200"/>
                    <a:pt x="2136140" y="520700"/>
                  </a:cubicBezTo>
                  <a:cubicBezTo>
                    <a:pt x="2082800" y="448310"/>
                    <a:pt x="2025650" y="378460"/>
                    <a:pt x="1955800" y="325120"/>
                  </a:cubicBezTo>
                  <a:cubicBezTo>
                    <a:pt x="1915160" y="293370"/>
                    <a:pt x="1875790" y="264160"/>
                    <a:pt x="1832610" y="240030"/>
                  </a:cubicBezTo>
                  <a:cubicBezTo>
                    <a:pt x="1803400" y="223520"/>
                    <a:pt x="1772920" y="207010"/>
                    <a:pt x="1742440" y="191770"/>
                  </a:cubicBezTo>
                  <a:cubicBezTo>
                    <a:pt x="1661160" y="151130"/>
                    <a:pt x="1579880" y="113030"/>
                    <a:pt x="1497330" y="77470"/>
                  </a:cubicBezTo>
                  <a:cubicBezTo>
                    <a:pt x="1418590" y="43180"/>
                    <a:pt x="1336040" y="26670"/>
                    <a:pt x="1253490" y="15240"/>
                  </a:cubicBezTo>
                  <a:cubicBezTo>
                    <a:pt x="1179830" y="5080"/>
                    <a:pt x="1108710" y="0"/>
                    <a:pt x="1037590" y="3810"/>
                  </a:cubicBezTo>
                  <a:cubicBezTo>
                    <a:pt x="952500" y="7620"/>
                    <a:pt x="869950" y="21590"/>
                    <a:pt x="789940" y="41910"/>
                  </a:cubicBezTo>
                  <a:cubicBezTo>
                    <a:pt x="643890" y="76200"/>
                    <a:pt x="506730" y="134620"/>
                    <a:pt x="382270" y="213360"/>
                  </a:cubicBezTo>
                  <a:cubicBezTo>
                    <a:pt x="313690" y="256540"/>
                    <a:pt x="254000" y="313690"/>
                    <a:pt x="204470" y="378460"/>
                  </a:cubicBezTo>
                  <a:cubicBezTo>
                    <a:pt x="156210" y="440690"/>
                    <a:pt x="114300" y="510540"/>
                    <a:pt x="83820" y="585470"/>
                  </a:cubicBezTo>
                  <a:close/>
                </a:path>
              </a:pathLst>
            </a:custGeom>
            <a:blipFill>
              <a:blip r:embed="rId4"/>
              <a:stretch>
                <a:fillRect t="-2643" b="-2643"/>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7">
            <a:extLst>
              <a:ext uri="{FF2B5EF4-FFF2-40B4-BE49-F238E27FC236}">
                <a16:creationId xmlns:a16="http://schemas.microsoft.com/office/drawing/2014/main" id="{491542AF-7C46-9A1A-7AC3-9260B7A9CB6A}"/>
              </a:ext>
            </a:extLst>
          </p:cNvPr>
          <p:cNvSpPr txBox="1"/>
          <p:nvPr/>
        </p:nvSpPr>
        <p:spPr>
          <a:xfrm>
            <a:off x="4494616" y="923925"/>
            <a:ext cx="9298769" cy="605935"/>
          </a:xfrm>
          <a:prstGeom prst="rect">
            <a:avLst/>
          </a:prstGeom>
        </p:spPr>
        <p:txBody>
          <a:bodyPr lIns="0" tIns="0" rIns="0" bIns="0" rtlCol="0" anchor="t">
            <a:spAutoFit/>
          </a:bodyPr>
          <a:lstStyle/>
          <a:p>
            <a:pPr algn="ctr">
              <a:lnSpc>
                <a:spcPts val="4900"/>
              </a:lnSpc>
              <a:spcBef>
                <a:spcPct val="0"/>
              </a:spcBef>
            </a:pPr>
            <a:r>
              <a:rPr lang="en-US" sz="3500" dirty="0">
                <a:solidFill>
                  <a:srgbClr val="09427D"/>
                </a:solidFill>
                <a:latin typeface="Poppins"/>
              </a:rPr>
              <a:t>SRE (Site Reliability Engineering)</a:t>
            </a:r>
          </a:p>
        </p:txBody>
      </p:sp>
      <p:sp>
        <p:nvSpPr>
          <p:cNvPr id="2" name="TextBox 2">
            <a:extLst>
              <a:ext uri="{FF2B5EF4-FFF2-40B4-BE49-F238E27FC236}">
                <a16:creationId xmlns:a16="http://schemas.microsoft.com/office/drawing/2014/main" id="{93F16F39-A6B5-1DF5-8E69-634724CD8A32}"/>
              </a:ext>
            </a:extLst>
          </p:cNvPr>
          <p:cNvSpPr txBox="1"/>
          <p:nvPr/>
        </p:nvSpPr>
        <p:spPr>
          <a:xfrm>
            <a:off x="1371600" y="1866900"/>
            <a:ext cx="15544800" cy="2676951"/>
          </a:xfrm>
          <a:prstGeom prst="rect">
            <a:avLst/>
          </a:prstGeom>
        </p:spPr>
        <p:txBody>
          <a:bodyPr wrap="square" lIns="0" tIns="0" rIns="0" bIns="0" rtlCol="0" anchor="t">
            <a:spAutoFit/>
          </a:bodyPr>
          <a:lstStyle/>
          <a:p>
            <a:pPr marL="719666" lvl="2">
              <a:lnSpc>
                <a:spcPts val="3499"/>
              </a:lnSpc>
            </a:pPr>
            <a:endParaRPr lang="en-US" sz="2499" dirty="0">
              <a:solidFill>
                <a:srgbClr val="000000"/>
              </a:solidFill>
              <a:latin typeface="Poppins"/>
            </a:endParaRPr>
          </a:p>
          <a:p>
            <a:pPr marL="622299" lvl="1" indent="-359833">
              <a:lnSpc>
                <a:spcPts val="3499"/>
              </a:lnSpc>
              <a:buFont typeface="Arial"/>
              <a:buChar char="⚬"/>
            </a:pPr>
            <a:r>
              <a:rPr lang="en-US" sz="2499" dirty="0">
                <a:solidFill>
                  <a:srgbClr val="000000"/>
                </a:solidFill>
                <a:latin typeface="Poppins"/>
              </a:rPr>
              <a:t>Not competing with DevOps</a:t>
            </a:r>
          </a:p>
          <a:p>
            <a:pPr marL="622299" lvl="1" indent="-359833">
              <a:lnSpc>
                <a:spcPts val="3499"/>
              </a:lnSpc>
              <a:buFont typeface="Arial"/>
              <a:buChar char="⚬"/>
            </a:pPr>
            <a:endParaRPr lang="en-US" sz="2499" dirty="0">
              <a:solidFill>
                <a:srgbClr val="000000"/>
              </a:solidFill>
              <a:latin typeface="Poppins"/>
            </a:endParaRPr>
          </a:p>
          <a:p>
            <a:pPr marL="622299" lvl="1" indent="-359833">
              <a:lnSpc>
                <a:spcPts val="3499"/>
              </a:lnSpc>
              <a:buFont typeface="Arial"/>
              <a:buChar char="⚬"/>
            </a:pPr>
            <a:r>
              <a:rPr lang="en-US" sz="2499" dirty="0">
                <a:solidFill>
                  <a:srgbClr val="000000"/>
                </a:solidFill>
                <a:latin typeface="Poppins"/>
              </a:rPr>
              <a:t>Think that Class SRE implements Interface DevOps</a:t>
            </a:r>
          </a:p>
          <a:p>
            <a:pPr marL="622299" lvl="1" indent="-359833">
              <a:lnSpc>
                <a:spcPts val="3499"/>
              </a:lnSpc>
              <a:buFont typeface="Arial"/>
              <a:buChar char="⚬"/>
            </a:pPr>
            <a:endParaRPr lang="en-US" sz="2499" dirty="0">
              <a:solidFill>
                <a:srgbClr val="000000"/>
              </a:solidFill>
              <a:latin typeface="Poppins"/>
            </a:endParaRPr>
          </a:p>
          <a:p>
            <a:pPr marL="622299" lvl="1" indent="-359833">
              <a:lnSpc>
                <a:spcPts val="3499"/>
              </a:lnSpc>
              <a:buFont typeface="Arial"/>
              <a:buChar char="⚬"/>
            </a:pPr>
            <a:r>
              <a:rPr lang="en-US" sz="2499" dirty="0">
                <a:solidFill>
                  <a:srgbClr val="000000"/>
                </a:solidFill>
                <a:latin typeface="Poppins"/>
              </a:rPr>
              <a:t>SRE is a part of the DevOps umbrella</a:t>
            </a:r>
          </a:p>
        </p:txBody>
      </p:sp>
      <p:sp>
        <p:nvSpPr>
          <p:cNvPr id="4" name="TextBox 2">
            <a:extLst>
              <a:ext uri="{FF2B5EF4-FFF2-40B4-BE49-F238E27FC236}">
                <a16:creationId xmlns:a16="http://schemas.microsoft.com/office/drawing/2014/main" id="{6EF30D2B-E83C-C81D-42E3-3041C2707116}"/>
              </a:ext>
            </a:extLst>
          </p:cNvPr>
          <p:cNvSpPr txBox="1"/>
          <p:nvPr/>
        </p:nvSpPr>
        <p:spPr>
          <a:xfrm>
            <a:off x="1371600" y="5143500"/>
            <a:ext cx="15544800" cy="3574633"/>
          </a:xfrm>
          <a:prstGeom prst="rect">
            <a:avLst/>
          </a:prstGeom>
        </p:spPr>
        <p:txBody>
          <a:bodyPr wrap="square" lIns="0" tIns="0" rIns="0" bIns="0" rtlCol="0" anchor="t">
            <a:spAutoFit/>
          </a:bodyPr>
          <a:lstStyle/>
          <a:p>
            <a:pPr marL="719666" lvl="2">
              <a:lnSpc>
                <a:spcPts val="3499"/>
              </a:lnSpc>
            </a:pPr>
            <a:r>
              <a:rPr lang="en-US" sz="2499" b="1" dirty="0">
                <a:solidFill>
                  <a:srgbClr val="000000"/>
                </a:solidFill>
                <a:latin typeface="Poppins"/>
              </a:rPr>
              <a:t>SRE Practices</a:t>
            </a:r>
          </a:p>
          <a:p>
            <a:pPr marL="719666" lvl="2">
              <a:lnSpc>
                <a:spcPts val="3499"/>
              </a:lnSpc>
            </a:pPr>
            <a:endParaRPr lang="en-US" sz="2499" dirty="0">
              <a:solidFill>
                <a:srgbClr val="000000"/>
              </a:solidFill>
              <a:latin typeface="Poppins"/>
            </a:endParaRPr>
          </a:p>
          <a:p>
            <a:pPr marL="719666" lvl="2">
              <a:lnSpc>
                <a:spcPts val="3499"/>
              </a:lnSpc>
            </a:pPr>
            <a:r>
              <a:rPr lang="en-US" sz="2499" dirty="0">
                <a:solidFill>
                  <a:srgbClr val="000000"/>
                </a:solidFill>
                <a:latin typeface="Poppins"/>
              </a:rPr>
              <a:t>- Identify and measure </a:t>
            </a:r>
            <a:r>
              <a:rPr lang="en-US" sz="2499" b="1" dirty="0">
                <a:solidFill>
                  <a:srgbClr val="000000"/>
                </a:solidFill>
                <a:latin typeface="Poppins"/>
              </a:rPr>
              <a:t>SLI</a:t>
            </a:r>
            <a:r>
              <a:rPr lang="en-US" sz="2499" dirty="0">
                <a:solidFill>
                  <a:srgbClr val="000000"/>
                </a:solidFill>
                <a:latin typeface="Poppins"/>
              </a:rPr>
              <a:t>s, define </a:t>
            </a:r>
            <a:r>
              <a:rPr lang="en-US" sz="2499" b="1" dirty="0">
                <a:solidFill>
                  <a:srgbClr val="000000"/>
                </a:solidFill>
                <a:latin typeface="Poppins"/>
              </a:rPr>
              <a:t>SLO</a:t>
            </a:r>
            <a:r>
              <a:rPr lang="en-US" sz="2499" dirty="0">
                <a:solidFill>
                  <a:srgbClr val="000000"/>
                </a:solidFill>
                <a:latin typeface="Poppins"/>
              </a:rPr>
              <a:t>s and agree/ commit to </a:t>
            </a:r>
            <a:r>
              <a:rPr lang="en-US" sz="2499" b="1" dirty="0">
                <a:solidFill>
                  <a:srgbClr val="000000"/>
                </a:solidFill>
                <a:latin typeface="Poppins"/>
              </a:rPr>
              <a:t>SLA</a:t>
            </a:r>
            <a:r>
              <a:rPr lang="en-US" sz="2499" dirty="0">
                <a:solidFill>
                  <a:srgbClr val="000000"/>
                </a:solidFill>
                <a:latin typeface="Poppins"/>
              </a:rPr>
              <a:t> for product and service</a:t>
            </a:r>
          </a:p>
          <a:p>
            <a:pPr marL="719666" lvl="2">
              <a:lnSpc>
                <a:spcPts val="3499"/>
              </a:lnSpc>
            </a:pPr>
            <a:r>
              <a:rPr lang="en-US" sz="2499" dirty="0">
                <a:solidFill>
                  <a:srgbClr val="000000"/>
                </a:solidFill>
                <a:latin typeface="Poppins"/>
              </a:rPr>
              <a:t>- Chaos Engineering</a:t>
            </a:r>
          </a:p>
          <a:p>
            <a:pPr marL="719666" lvl="2">
              <a:lnSpc>
                <a:spcPts val="3499"/>
              </a:lnSpc>
            </a:pPr>
            <a:r>
              <a:rPr lang="en-US" sz="2499" dirty="0">
                <a:solidFill>
                  <a:srgbClr val="000000"/>
                </a:solidFill>
                <a:latin typeface="Poppins"/>
              </a:rPr>
              <a:t>- Removing toil</a:t>
            </a:r>
          </a:p>
          <a:p>
            <a:pPr marL="719666" lvl="2">
              <a:lnSpc>
                <a:spcPts val="3499"/>
              </a:lnSpc>
            </a:pPr>
            <a:r>
              <a:rPr lang="en-US" sz="2499" dirty="0">
                <a:solidFill>
                  <a:srgbClr val="000000"/>
                </a:solidFill>
                <a:latin typeface="Poppins"/>
              </a:rPr>
              <a:t>- System designing (DR, Multi-Region, </a:t>
            </a:r>
            <a:r>
              <a:rPr lang="en-US" sz="2499" dirty="0" err="1">
                <a:solidFill>
                  <a:srgbClr val="000000"/>
                </a:solidFill>
                <a:latin typeface="Poppins"/>
              </a:rPr>
              <a:t>Mult</a:t>
            </a:r>
            <a:r>
              <a:rPr lang="en-US" sz="2499" dirty="0">
                <a:solidFill>
                  <a:srgbClr val="000000"/>
                </a:solidFill>
                <a:latin typeface="Poppins"/>
              </a:rPr>
              <a:t>-Cloud)</a:t>
            </a:r>
          </a:p>
          <a:p>
            <a:pPr marL="719666" lvl="2">
              <a:lnSpc>
                <a:spcPts val="3499"/>
              </a:lnSpc>
            </a:pPr>
            <a:r>
              <a:rPr lang="en-US" sz="2499" dirty="0">
                <a:solidFill>
                  <a:srgbClr val="000000"/>
                </a:solidFill>
                <a:latin typeface="Poppins"/>
              </a:rPr>
              <a:t>- Postmortems/ Root Cause Analysis</a:t>
            </a:r>
          </a:p>
          <a:p>
            <a:pPr marL="719666" lvl="2">
              <a:lnSpc>
                <a:spcPts val="3499"/>
              </a:lnSpc>
            </a:pPr>
            <a:r>
              <a:rPr lang="en-US" sz="2499" dirty="0">
                <a:solidFill>
                  <a:srgbClr val="000000"/>
                </a:solidFill>
                <a:latin typeface="Poppins"/>
              </a:rPr>
              <a:t>- Observability</a:t>
            </a:r>
          </a:p>
        </p:txBody>
      </p:sp>
    </p:spTree>
    <p:extLst>
      <p:ext uri="{BB962C8B-B14F-4D97-AF65-F5344CB8AC3E}">
        <p14:creationId xmlns:p14="http://schemas.microsoft.com/office/powerpoint/2010/main" val="266747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7">
            <a:extLst>
              <a:ext uri="{FF2B5EF4-FFF2-40B4-BE49-F238E27FC236}">
                <a16:creationId xmlns:a16="http://schemas.microsoft.com/office/drawing/2014/main" id="{491542AF-7C46-9A1A-7AC3-9260B7A9CB6A}"/>
              </a:ext>
            </a:extLst>
          </p:cNvPr>
          <p:cNvSpPr txBox="1"/>
          <p:nvPr/>
        </p:nvSpPr>
        <p:spPr>
          <a:xfrm>
            <a:off x="4494616" y="923925"/>
            <a:ext cx="9298769" cy="605935"/>
          </a:xfrm>
          <a:prstGeom prst="rect">
            <a:avLst/>
          </a:prstGeom>
        </p:spPr>
        <p:txBody>
          <a:bodyPr lIns="0" tIns="0" rIns="0" bIns="0" rtlCol="0" anchor="t">
            <a:spAutoFit/>
          </a:bodyPr>
          <a:lstStyle/>
          <a:p>
            <a:pPr algn="ctr">
              <a:lnSpc>
                <a:spcPts val="4900"/>
              </a:lnSpc>
              <a:spcBef>
                <a:spcPct val="0"/>
              </a:spcBef>
            </a:pPr>
            <a:r>
              <a:rPr lang="en-US" sz="3500" dirty="0">
                <a:solidFill>
                  <a:srgbClr val="09427D"/>
                </a:solidFill>
                <a:latin typeface="Poppins"/>
              </a:rPr>
              <a:t>Platform Engineering</a:t>
            </a:r>
          </a:p>
        </p:txBody>
      </p:sp>
      <p:sp>
        <p:nvSpPr>
          <p:cNvPr id="2" name="TextBox 2">
            <a:extLst>
              <a:ext uri="{FF2B5EF4-FFF2-40B4-BE49-F238E27FC236}">
                <a16:creationId xmlns:a16="http://schemas.microsoft.com/office/drawing/2014/main" id="{93F16F39-A6B5-1DF5-8E69-634724CD8A32}"/>
              </a:ext>
            </a:extLst>
          </p:cNvPr>
          <p:cNvSpPr txBox="1"/>
          <p:nvPr/>
        </p:nvSpPr>
        <p:spPr>
          <a:xfrm>
            <a:off x="609600" y="1943100"/>
            <a:ext cx="15544800" cy="432747"/>
          </a:xfrm>
          <a:prstGeom prst="rect">
            <a:avLst/>
          </a:prstGeom>
        </p:spPr>
        <p:txBody>
          <a:bodyPr wrap="square" lIns="0" tIns="0" rIns="0" bIns="0" rtlCol="0" anchor="t">
            <a:spAutoFit/>
          </a:bodyPr>
          <a:lstStyle/>
          <a:p>
            <a:pPr marL="719666" lvl="2">
              <a:lnSpc>
                <a:spcPts val="3499"/>
              </a:lnSpc>
            </a:pPr>
            <a:r>
              <a:rPr lang="en-US" sz="2499" dirty="0">
                <a:solidFill>
                  <a:srgbClr val="000000"/>
                </a:solidFill>
                <a:latin typeface="Poppins"/>
              </a:rPr>
              <a:t>Before jumping to definition, let’s understand the problem…</a:t>
            </a:r>
          </a:p>
        </p:txBody>
      </p:sp>
      <p:pic>
        <p:nvPicPr>
          <p:cNvPr id="5" name="Picture 4">
            <a:extLst>
              <a:ext uri="{FF2B5EF4-FFF2-40B4-BE49-F238E27FC236}">
                <a16:creationId xmlns:a16="http://schemas.microsoft.com/office/drawing/2014/main" id="{CDEB0ABC-FACE-905A-8AF3-926FDAFBD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2933700"/>
            <a:ext cx="13533120" cy="4876800"/>
          </a:xfrm>
          <a:prstGeom prst="rect">
            <a:avLst/>
          </a:prstGeom>
        </p:spPr>
      </p:pic>
      <p:pic>
        <p:nvPicPr>
          <p:cNvPr id="8" name="Picture 7">
            <a:extLst>
              <a:ext uri="{FF2B5EF4-FFF2-40B4-BE49-F238E27FC236}">
                <a16:creationId xmlns:a16="http://schemas.microsoft.com/office/drawing/2014/main" id="{81F49666-0D98-DE48-5637-49ACFD381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8013012"/>
            <a:ext cx="11262360" cy="1550088"/>
          </a:xfrm>
          <a:prstGeom prst="rect">
            <a:avLst/>
          </a:prstGeom>
        </p:spPr>
      </p:pic>
    </p:spTree>
    <p:extLst>
      <p:ext uri="{BB962C8B-B14F-4D97-AF65-F5344CB8AC3E}">
        <p14:creationId xmlns:p14="http://schemas.microsoft.com/office/powerpoint/2010/main" val="63222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E43AFD-C156-7A85-35D0-65D62724C1DC}"/>
              </a:ext>
            </a:extLst>
          </p:cNvPr>
          <p:cNvSpPr txBox="1"/>
          <p:nvPr/>
        </p:nvSpPr>
        <p:spPr>
          <a:xfrm>
            <a:off x="2027663" y="4478285"/>
            <a:ext cx="14232674" cy="1330429"/>
          </a:xfrm>
          <a:prstGeom prst="rect">
            <a:avLst/>
          </a:prstGeom>
        </p:spPr>
        <p:txBody>
          <a:bodyPr lIns="0" tIns="0" rIns="0" bIns="0" rtlCol="0" anchor="t">
            <a:spAutoFit/>
          </a:bodyPr>
          <a:lstStyle/>
          <a:p>
            <a:pPr marL="269874" lvl="1">
              <a:lnSpc>
                <a:spcPts val="3499"/>
              </a:lnSpc>
            </a:pPr>
            <a:r>
              <a:rPr lang="en-US" sz="2499" dirty="0">
                <a:solidFill>
                  <a:srgbClr val="000000"/>
                </a:solidFill>
                <a:latin typeface="Poppins"/>
              </a:rPr>
              <a:t>“The composition and integration of a set of processes, tools and automation (components) to build a coherent platform with the goal of empowering developers to be able to easily build, maintain and deploy their business logic” </a:t>
            </a:r>
          </a:p>
        </p:txBody>
      </p:sp>
    </p:spTree>
    <p:extLst>
      <p:ext uri="{BB962C8B-B14F-4D97-AF65-F5344CB8AC3E}">
        <p14:creationId xmlns:p14="http://schemas.microsoft.com/office/powerpoint/2010/main" val="1115890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B87B4-ABE0-AC60-B294-001A24486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650" y="396240"/>
            <a:ext cx="10172700" cy="9494520"/>
          </a:xfrm>
          <a:prstGeom prst="rect">
            <a:avLst/>
          </a:prstGeom>
        </p:spPr>
      </p:pic>
    </p:spTree>
    <p:extLst>
      <p:ext uri="{BB962C8B-B14F-4D97-AF65-F5344CB8AC3E}">
        <p14:creationId xmlns:p14="http://schemas.microsoft.com/office/powerpoint/2010/main" val="3817975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2307" y="3018565"/>
            <a:ext cx="7476993" cy="4264156"/>
            <a:chOff x="0" y="19049"/>
            <a:chExt cx="9969324" cy="5685542"/>
          </a:xfrm>
        </p:grpSpPr>
        <p:sp>
          <p:nvSpPr>
            <p:cNvPr id="3" name="TextBox 3"/>
            <p:cNvSpPr txBox="1"/>
            <p:nvPr/>
          </p:nvSpPr>
          <p:spPr>
            <a:xfrm>
              <a:off x="0" y="19049"/>
              <a:ext cx="9969324" cy="4548254"/>
            </a:xfrm>
            <a:prstGeom prst="rect">
              <a:avLst/>
            </a:prstGeom>
          </p:spPr>
          <p:txBody>
            <a:bodyPr lIns="0" tIns="0" rIns="0" bIns="0" rtlCol="0" anchor="t">
              <a:spAutoFit/>
            </a:bodyPr>
            <a:lstStyle/>
            <a:p>
              <a:pPr marL="0" lvl="0" indent="0">
                <a:lnSpc>
                  <a:spcPts val="8800"/>
                </a:lnSpc>
              </a:pPr>
              <a:r>
                <a:rPr lang="en-US" sz="8000" dirty="0">
                  <a:solidFill>
                    <a:srgbClr val="09427D"/>
                  </a:solidFill>
                  <a:latin typeface="Poppins Bold"/>
                </a:rPr>
                <a:t>Carrier as a</a:t>
              </a:r>
              <a:br>
                <a:rPr lang="en-US" sz="8000" dirty="0">
                  <a:solidFill>
                    <a:srgbClr val="09427D"/>
                  </a:solidFill>
                  <a:latin typeface="Poppins Bold"/>
                </a:rPr>
              </a:br>
              <a:r>
                <a:rPr lang="en-US" sz="8000" dirty="0">
                  <a:solidFill>
                    <a:srgbClr val="09427D"/>
                  </a:solidFill>
                  <a:latin typeface="Poppins Bold"/>
                </a:rPr>
                <a:t>DevOps Engineer</a:t>
              </a:r>
            </a:p>
          </p:txBody>
        </p:sp>
        <p:sp>
          <p:nvSpPr>
            <p:cNvPr id="4" name="TextBox 4"/>
            <p:cNvSpPr txBox="1"/>
            <p:nvPr/>
          </p:nvSpPr>
          <p:spPr>
            <a:xfrm>
              <a:off x="0" y="5078817"/>
              <a:ext cx="9969324" cy="625774"/>
            </a:xfrm>
            <a:prstGeom prst="rect">
              <a:avLst/>
            </a:prstGeom>
          </p:spPr>
          <p:txBody>
            <a:bodyPr lIns="0" tIns="0" rIns="0" bIns="0" rtlCol="0" anchor="t">
              <a:spAutoFit/>
            </a:bodyPr>
            <a:lstStyle/>
            <a:p>
              <a:pPr marL="0" lvl="0" indent="0" algn="l">
                <a:lnSpc>
                  <a:spcPts val="3919"/>
                </a:lnSpc>
              </a:pPr>
              <a:endParaRPr/>
            </a:p>
          </p:txBody>
        </p:sp>
      </p:grpSp>
      <p:sp>
        <p:nvSpPr>
          <p:cNvPr id="5" name="Freeform 5"/>
          <p:cNvSpPr/>
          <p:nvPr/>
        </p:nvSpPr>
        <p:spPr>
          <a:xfrm rot="-1739024">
            <a:off x="28175" y="885446"/>
            <a:ext cx="8898435" cy="8898435"/>
          </a:xfrm>
          <a:custGeom>
            <a:avLst/>
            <a:gdLst/>
            <a:ahLst/>
            <a:cxnLst/>
            <a:rect l="l" t="t" r="r" b="b"/>
            <a:pathLst>
              <a:path w="8898435" h="8898435">
                <a:moveTo>
                  <a:pt x="0" y="0"/>
                </a:moveTo>
                <a:lnTo>
                  <a:pt x="8898435" y="0"/>
                </a:lnTo>
                <a:lnTo>
                  <a:pt x="8898435" y="8898435"/>
                </a:lnTo>
                <a:lnTo>
                  <a:pt x="0" y="8898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43846" y="2816920"/>
            <a:ext cx="6874534" cy="5035487"/>
          </a:xfrm>
          <a:custGeom>
            <a:avLst/>
            <a:gdLst/>
            <a:ahLst/>
            <a:cxnLst/>
            <a:rect l="l" t="t" r="r" b="b"/>
            <a:pathLst>
              <a:path w="6874534" h="5035487">
                <a:moveTo>
                  <a:pt x="0" y="0"/>
                </a:moveTo>
                <a:lnTo>
                  <a:pt x="6874534" y="0"/>
                </a:lnTo>
                <a:lnTo>
                  <a:pt x="6874534" y="5035487"/>
                </a:lnTo>
                <a:lnTo>
                  <a:pt x="0" y="5035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4684">
            <a:off x="2049921" y="4566711"/>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4216357">
            <a:off x="2049921" y="6987103"/>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049921" y="2163424"/>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4684">
            <a:off x="9887183" y="4566711"/>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508104" y="5059525"/>
            <a:ext cx="863673" cy="859355"/>
          </a:xfrm>
          <a:custGeom>
            <a:avLst/>
            <a:gdLst/>
            <a:ahLst/>
            <a:cxnLst/>
            <a:rect l="l" t="t" r="r" b="b"/>
            <a:pathLst>
              <a:path w="863673" h="859355">
                <a:moveTo>
                  <a:pt x="0" y="0"/>
                </a:moveTo>
                <a:lnTo>
                  <a:pt x="863673" y="0"/>
                </a:lnTo>
                <a:lnTo>
                  <a:pt x="863673" y="859355"/>
                </a:lnTo>
                <a:lnTo>
                  <a:pt x="0" y="8593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887183" y="2163424"/>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438894" y="5059525"/>
            <a:ext cx="676618" cy="762582"/>
          </a:xfrm>
          <a:custGeom>
            <a:avLst/>
            <a:gdLst/>
            <a:ahLst/>
            <a:cxnLst/>
            <a:rect l="l" t="t" r="r" b="b"/>
            <a:pathLst>
              <a:path w="676618" h="762582">
                <a:moveTo>
                  <a:pt x="0" y="0"/>
                </a:moveTo>
                <a:lnTo>
                  <a:pt x="676618" y="0"/>
                </a:lnTo>
                <a:lnTo>
                  <a:pt x="676618" y="762582"/>
                </a:lnTo>
                <a:lnTo>
                  <a:pt x="0" y="7625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764684">
            <a:off x="9887183" y="6934046"/>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494400" y="2631568"/>
            <a:ext cx="891081" cy="891081"/>
          </a:xfrm>
          <a:custGeom>
            <a:avLst/>
            <a:gdLst/>
            <a:ahLst/>
            <a:cxnLst/>
            <a:rect l="l" t="t" r="r" b="b"/>
            <a:pathLst>
              <a:path w="891081" h="891081">
                <a:moveTo>
                  <a:pt x="0" y="0"/>
                </a:moveTo>
                <a:lnTo>
                  <a:pt x="891081" y="0"/>
                </a:lnTo>
                <a:lnTo>
                  <a:pt x="891081" y="891082"/>
                </a:lnTo>
                <a:lnTo>
                  <a:pt x="0" y="891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0469115" y="2599789"/>
            <a:ext cx="616176" cy="954639"/>
          </a:xfrm>
          <a:custGeom>
            <a:avLst/>
            <a:gdLst/>
            <a:ahLst/>
            <a:cxnLst/>
            <a:rect l="l" t="t" r="r" b="b"/>
            <a:pathLst>
              <a:path w="616176" h="954639">
                <a:moveTo>
                  <a:pt x="0" y="0"/>
                </a:moveTo>
                <a:lnTo>
                  <a:pt x="616176" y="0"/>
                </a:lnTo>
                <a:lnTo>
                  <a:pt x="616176" y="954640"/>
                </a:lnTo>
                <a:lnTo>
                  <a:pt x="0" y="9546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0345366" y="7581201"/>
            <a:ext cx="1026230" cy="656787"/>
          </a:xfrm>
          <a:custGeom>
            <a:avLst/>
            <a:gdLst/>
            <a:ahLst/>
            <a:cxnLst/>
            <a:rect l="l" t="t" r="r" b="b"/>
            <a:pathLst>
              <a:path w="1026230" h="656787">
                <a:moveTo>
                  <a:pt x="0" y="0"/>
                </a:moveTo>
                <a:lnTo>
                  <a:pt x="1026231" y="0"/>
                </a:lnTo>
                <a:lnTo>
                  <a:pt x="1026231" y="656787"/>
                </a:lnTo>
                <a:lnTo>
                  <a:pt x="0" y="6567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2597543" y="7429512"/>
            <a:ext cx="684794" cy="854052"/>
          </a:xfrm>
          <a:custGeom>
            <a:avLst/>
            <a:gdLst/>
            <a:ahLst/>
            <a:cxnLst/>
            <a:rect l="l" t="t" r="r" b="b"/>
            <a:pathLst>
              <a:path w="684794" h="854052">
                <a:moveTo>
                  <a:pt x="0" y="0"/>
                </a:moveTo>
                <a:lnTo>
                  <a:pt x="684794" y="0"/>
                </a:lnTo>
                <a:lnTo>
                  <a:pt x="684794" y="854051"/>
                </a:lnTo>
                <a:lnTo>
                  <a:pt x="0" y="8540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TextBox 14"/>
          <p:cNvSpPr txBox="1"/>
          <p:nvPr/>
        </p:nvSpPr>
        <p:spPr>
          <a:xfrm>
            <a:off x="4137095" y="2488961"/>
            <a:ext cx="4542474" cy="771525"/>
          </a:xfrm>
          <a:prstGeom prst="rect">
            <a:avLst/>
          </a:prstGeom>
        </p:spPr>
        <p:txBody>
          <a:bodyPr lIns="0" tIns="0" rIns="0" bIns="0" rtlCol="0" anchor="t">
            <a:spAutoFit/>
          </a:bodyPr>
          <a:lstStyle/>
          <a:p>
            <a:pPr marL="0" lvl="0" indent="0" algn="l">
              <a:lnSpc>
                <a:spcPts val="3000"/>
              </a:lnSpc>
              <a:spcBef>
                <a:spcPct val="0"/>
              </a:spcBef>
            </a:pPr>
            <a:r>
              <a:rPr lang="en-US" sz="2500" dirty="0">
                <a:solidFill>
                  <a:srgbClr val="4686C8"/>
                </a:solidFill>
                <a:latin typeface="Arita Buri Bold"/>
                <a:ea typeface="Arita Buri Bold"/>
                <a:cs typeface="Arita Buri Bold"/>
                <a:sym typeface="Arita Buri Bold"/>
              </a:rPr>
              <a:t>CI/ CD Management &amp; Automation</a:t>
            </a:r>
          </a:p>
        </p:txBody>
      </p:sp>
      <p:sp>
        <p:nvSpPr>
          <p:cNvPr id="15" name="TextBox 15"/>
          <p:cNvSpPr txBox="1"/>
          <p:nvPr/>
        </p:nvSpPr>
        <p:spPr>
          <a:xfrm>
            <a:off x="4137095" y="7136427"/>
            <a:ext cx="4542474" cy="771525"/>
          </a:xfrm>
          <a:prstGeom prst="rect">
            <a:avLst/>
          </a:prstGeom>
        </p:spPr>
        <p:txBody>
          <a:bodyPr lIns="0" tIns="0" rIns="0" bIns="0" rtlCol="0" anchor="t">
            <a:spAutoFit/>
          </a:bodyPr>
          <a:lstStyle/>
          <a:p>
            <a:pPr marL="0" lvl="0" indent="0" algn="l">
              <a:lnSpc>
                <a:spcPts val="3000"/>
              </a:lnSpc>
              <a:spcBef>
                <a:spcPct val="0"/>
              </a:spcBef>
            </a:pPr>
            <a:r>
              <a:rPr lang="en-US" sz="2500">
                <a:solidFill>
                  <a:srgbClr val="4686C8"/>
                </a:solidFill>
                <a:latin typeface="Arita Buri Bold"/>
                <a:ea typeface="Arita Buri Bold"/>
                <a:cs typeface="Arita Buri Bold"/>
                <a:sym typeface="Arita Buri Bold"/>
              </a:rPr>
              <a:t>Writing Specifications and Documentation</a:t>
            </a:r>
          </a:p>
        </p:txBody>
      </p:sp>
      <p:sp>
        <p:nvSpPr>
          <p:cNvPr id="16" name="TextBox 16"/>
          <p:cNvSpPr txBox="1"/>
          <p:nvPr/>
        </p:nvSpPr>
        <p:spPr>
          <a:xfrm>
            <a:off x="4137095" y="5077985"/>
            <a:ext cx="4542474" cy="400050"/>
          </a:xfrm>
          <a:prstGeom prst="rect">
            <a:avLst/>
          </a:prstGeom>
        </p:spPr>
        <p:txBody>
          <a:bodyPr lIns="0" tIns="0" rIns="0" bIns="0" rtlCol="0" anchor="t">
            <a:spAutoFit/>
          </a:bodyPr>
          <a:lstStyle/>
          <a:p>
            <a:pPr marL="0" lvl="0" indent="0" algn="l">
              <a:lnSpc>
                <a:spcPts val="3000"/>
              </a:lnSpc>
              <a:spcBef>
                <a:spcPct val="0"/>
              </a:spcBef>
            </a:pPr>
            <a:r>
              <a:rPr lang="en-US" sz="2500">
                <a:solidFill>
                  <a:srgbClr val="4686C8"/>
                </a:solidFill>
                <a:latin typeface="Arita Buri Bold"/>
                <a:ea typeface="Arita Buri Bold"/>
                <a:cs typeface="Arita Buri Bold"/>
                <a:sym typeface="Arita Buri Bold"/>
              </a:rPr>
              <a:t>Infrastructure Management</a:t>
            </a:r>
          </a:p>
        </p:txBody>
      </p:sp>
      <p:sp>
        <p:nvSpPr>
          <p:cNvPr id="17" name="TextBox 17"/>
          <p:cNvSpPr txBox="1"/>
          <p:nvPr/>
        </p:nvSpPr>
        <p:spPr>
          <a:xfrm>
            <a:off x="11974358" y="2488961"/>
            <a:ext cx="4542474" cy="771525"/>
          </a:xfrm>
          <a:prstGeom prst="rect">
            <a:avLst/>
          </a:prstGeom>
        </p:spPr>
        <p:txBody>
          <a:bodyPr lIns="0" tIns="0" rIns="0" bIns="0" rtlCol="0" anchor="t">
            <a:spAutoFit/>
          </a:bodyPr>
          <a:lstStyle/>
          <a:p>
            <a:pPr marL="0" lvl="0" indent="0" algn="l">
              <a:lnSpc>
                <a:spcPts val="3000"/>
              </a:lnSpc>
              <a:spcBef>
                <a:spcPct val="0"/>
              </a:spcBef>
            </a:pPr>
            <a:r>
              <a:rPr lang="en-US" sz="2500">
                <a:solidFill>
                  <a:srgbClr val="4686C8"/>
                </a:solidFill>
                <a:latin typeface="Arita Buri Bold"/>
                <a:ea typeface="Arita Buri Bold"/>
                <a:cs typeface="Arita Buri Bold"/>
                <a:sym typeface="Arita Buri Bold"/>
              </a:rPr>
              <a:t>Cloud Deployment and Management</a:t>
            </a:r>
          </a:p>
        </p:txBody>
      </p:sp>
      <p:sp>
        <p:nvSpPr>
          <p:cNvPr id="18" name="TextBox 18"/>
          <p:cNvSpPr txBox="1"/>
          <p:nvPr/>
        </p:nvSpPr>
        <p:spPr>
          <a:xfrm>
            <a:off x="11974358" y="4892248"/>
            <a:ext cx="4542474" cy="771525"/>
          </a:xfrm>
          <a:prstGeom prst="rect">
            <a:avLst/>
          </a:prstGeom>
        </p:spPr>
        <p:txBody>
          <a:bodyPr lIns="0" tIns="0" rIns="0" bIns="0" rtlCol="0" anchor="t">
            <a:spAutoFit/>
          </a:bodyPr>
          <a:lstStyle/>
          <a:p>
            <a:pPr marL="0" lvl="0" indent="0" algn="l">
              <a:lnSpc>
                <a:spcPts val="3000"/>
              </a:lnSpc>
              <a:spcBef>
                <a:spcPct val="0"/>
              </a:spcBef>
            </a:pPr>
            <a:r>
              <a:rPr lang="en-US" sz="2500">
                <a:solidFill>
                  <a:srgbClr val="4686C8"/>
                </a:solidFill>
                <a:latin typeface="Arita Buri Bold"/>
                <a:ea typeface="Arita Buri Bold"/>
                <a:cs typeface="Arita Buri Bold"/>
                <a:sym typeface="Arita Buri Bold"/>
              </a:rPr>
              <a:t>Performance Assessment and Monitoring</a:t>
            </a:r>
          </a:p>
        </p:txBody>
      </p:sp>
      <p:sp>
        <p:nvSpPr>
          <p:cNvPr id="19" name="TextBox 19"/>
          <p:cNvSpPr txBox="1"/>
          <p:nvPr/>
        </p:nvSpPr>
        <p:spPr>
          <a:xfrm>
            <a:off x="4494616" y="952500"/>
            <a:ext cx="9298769" cy="606425"/>
          </a:xfrm>
          <a:prstGeom prst="rect">
            <a:avLst/>
          </a:prstGeom>
        </p:spPr>
        <p:txBody>
          <a:bodyPr lIns="0" tIns="0" rIns="0" bIns="0" rtlCol="0" anchor="t">
            <a:spAutoFit/>
          </a:bodyPr>
          <a:lstStyle/>
          <a:p>
            <a:pPr algn="ctr">
              <a:lnSpc>
                <a:spcPts val="4900"/>
              </a:lnSpc>
              <a:spcBef>
                <a:spcPct val="0"/>
              </a:spcBef>
            </a:pPr>
            <a:r>
              <a:rPr lang="en-US" sz="3500" b="1" dirty="0">
                <a:solidFill>
                  <a:srgbClr val="09427D"/>
                </a:solidFill>
                <a:latin typeface="HK Grotesk Light Bold"/>
                <a:ea typeface="HK Grotesk Light Bold"/>
                <a:cs typeface="HK Grotesk Light Bold"/>
                <a:sym typeface="HK Grotesk Light Bold"/>
              </a:rPr>
              <a:t>DevOps Engineer Role</a:t>
            </a:r>
          </a:p>
        </p:txBody>
      </p:sp>
      <p:sp>
        <p:nvSpPr>
          <p:cNvPr id="20" name="TextBox 20"/>
          <p:cNvSpPr txBox="1"/>
          <p:nvPr/>
        </p:nvSpPr>
        <p:spPr>
          <a:xfrm>
            <a:off x="11974358" y="7083370"/>
            <a:ext cx="4542474" cy="771525"/>
          </a:xfrm>
          <a:prstGeom prst="rect">
            <a:avLst/>
          </a:prstGeom>
        </p:spPr>
        <p:txBody>
          <a:bodyPr lIns="0" tIns="0" rIns="0" bIns="0" rtlCol="0" anchor="t">
            <a:spAutoFit/>
          </a:bodyPr>
          <a:lstStyle/>
          <a:p>
            <a:pPr marL="0" lvl="0" indent="0" algn="l">
              <a:lnSpc>
                <a:spcPts val="3000"/>
              </a:lnSpc>
              <a:spcBef>
                <a:spcPct val="0"/>
              </a:spcBef>
            </a:pPr>
            <a:r>
              <a:rPr lang="en-US" sz="2500">
                <a:solidFill>
                  <a:srgbClr val="4686C8"/>
                </a:solidFill>
                <a:latin typeface="Arita Buri Bold"/>
                <a:ea typeface="Arita Buri Bold"/>
                <a:cs typeface="Arita Buri Bold"/>
                <a:sym typeface="Arita Buri Bold"/>
              </a:rPr>
              <a:t>Assisting with DevOps culture apdotion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9BA6DF99-A89B-032E-34F7-F88F9752321F}"/>
              </a:ext>
            </a:extLst>
          </p:cNvPr>
          <p:cNvSpPr txBox="1"/>
          <p:nvPr/>
        </p:nvSpPr>
        <p:spPr>
          <a:xfrm>
            <a:off x="4494616" y="923925"/>
            <a:ext cx="9298769" cy="605935"/>
          </a:xfrm>
          <a:prstGeom prst="rect">
            <a:avLst/>
          </a:prstGeom>
        </p:spPr>
        <p:txBody>
          <a:bodyPr lIns="0" tIns="0" rIns="0" bIns="0" rtlCol="0" anchor="t">
            <a:spAutoFit/>
          </a:bodyPr>
          <a:lstStyle/>
          <a:p>
            <a:pPr algn="ctr">
              <a:lnSpc>
                <a:spcPts val="4900"/>
              </a:lnSpc>
              <a:spcBef>
                <a:spcPct val="0"/>
              </a:spcBef>
            </a:pPr>
            <a:r>
              <a:rPr lang="en-US" sz="3500" dirty="0">
                <a:solidFill>
                  <a:srgbClr val="09427D"/>
                </a:solidFill>
                <a:latin typeface="Poppins"/>
              </a:rPr>
              <a:t>References</a:t>
            </a:r>
          </a:p>
        </p:txBody>
      </p:sp>
      <p:sp>
        <p:nvSpPr>
          <p:cNvPr id="4" name="TextBox 3">
            <a:extLst>
              <a:ext uri="{FF2B5EF4-FFF2-40B4-BE49-F238E27FC236}">
                <a16:creationId xmlns:a16="http://schemas.microsoft.com/office/drawing/2014/main" id="{160EE9D7-5919-C5CE-81F7-C8B568E24010}"/>
              </a:ext>
            </a:extLst>
          </p:cNvPr>
          <p:cNvSpPr txBox="1"/>
          <p:nvPr/>
        </p:nvSpPr>
        <p:spPr>
          <a:xfrm>
            <a:off x="2027663" y="4478285"/>
            <a:ext cx="14232674" cy="1330429"/>
          </a:xfrm>
          <a:prstGeom prst="rect">
            <a:avLst/>
          </a:prstGeom>
        </p:spPr>
        <p:txBody>
          <a:bodyPr lIns="0" tIns="0" rIns="0" bIns="0" rtlCol="0" anchor="t">
            <a:spAutoFit/>
          </a:bodyPr>
          <a:lstStyle/>
          <a:p>
            <a:pPr marL="612774" lvl="1" indent="-342900">
              <a:lnSpc>
                <a:spcPts val="3499"/>
              </a:lnSpc>
              <a:buFont typeface="Arial" panose="020B0604020202020204" pitchFamily="34" charset="0"/>
              <a:buChar char="•"/>
            </a:pPr>
            <a:r>
              <a:rPr lang="en-US" sz="2499" dirty="0">
                <a:solidFill>
                  <a:srgbClr val="000000"/>
                </a:solidFill>
                <a:latin typeface="Poppins"/>
                <a:hlinkClick r:id="rId2"/>
              </a:rPr>
              <a:t>https://sre.google/sre-book/table-of-contents/</a:t>
            </a:r>
            <a:endParaRPr lang="en-US" sz="2499" dirty="0">
              <a:solidFill>
                <a:srgbClr val="000000"/>
              </a:solidFill>
              <a:latin typeface="Poppins"/>
            </a:endParaRPr>
          </a:p>
          <a:p>
            <a:pPr marL="612774" lvl="1" indent="-342900">
              <a:lnSpc>
                <a:spcPts val="3499"/>
              </a:lnSpc>
              <a:buFont typeface="Arial" panose="020B0604020202020204" pitchFamily="34" charset="0"/>
              <a:buChar char="•"/>
            </a:pPr>
            <a:r>
              <a:rPr lang="en-US" sz="2499" dirty="0">
                <a:solidFill>
                  <a:srgbClr val="000000"/>
                </a:solidFill>
                <a:latin typeface="Poppins"/>
                <a:hlinkClick r:id="rId3"/>
              </a:rPr>
              <a:t>https://www.gartner.com/en/articles/what-is-platform-engineering</a:t>
            </a:r>
            <a:r>
              <a:rPr lang="en-US" sz="2499" dirty="0">
                <a:solidFill>
                  <a:srgbClr val="000000"/>
                </a:solidFill>
                <a:latin typeface="Poppins"/>
              </a:rPr>
              <a:t> </a:t>
            </a:r>
          </a:p>
          <a:p>
            <a:pPr marL="612774" lvl="1" indent="-342900">
              <a:lnSpc>
                <a:spcPts val="3499"/>
              </a:lnSpc>
              <a:buFont typeface="Arial" panose="020B0604020202020204" pitchFamily="34" charset="0"/>
              <a:buChar char="•"/>
            </a:pPr>
            <a:r>
              <a:rPr lang="en-US" sz="2499" dirty="0">
                <a:solidFill>
                  <a:srgbClr val="000000"/>
                </a:solidFill>
                <a:latin typeface="Poppins"/>
                <a:hlinkClick r:id="rId4"/>
              </a:rPr>
              <a:t>https://youtu.be/uTEL8Ff1Zvk?si=5QT_LrzedX-BMezt</a:t>
            </a:r>
            <a:r>
              <a:rPr lang="en-US" sz="2499" dirty="0">
                <a:solidFill>
                  <a:srgbClr val="000000"/>
                </a:solidFill>
                <a:latin typeface="Poppins"/>
              </a:rPr>
              <a:t>  </a:t>
            </a:r>
          </a:p>
        </p:txBody>
      </p:sp>
    </p:spTree>
    <p:extLst>
      <p:ext uri="{BB962C8B-B14F-4D97-AF65-F5344CB8AC3E}">
        <p14:creationId xmlns:p14="http://schemas.microsoft.com/office/powerpoint/2010/main" val="2773933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15070"/>
            <a:ext cx="18288000" cy="3073179"/>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9999516"/>
            <a:ext cx="6212838" cy="288733"/>
            <a:chOff x="0" y="0"/>
            <a:chExt cx="1636303" cy="76045"/>
          </a:xfrm>
        </p:grpSpPr>
        <p:sp>
          <p:nvSpPr>
            <p:cNvPr id="6" name="Freeform 6"/>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7" name="TextBox 7"/>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9" name="Freeform 9"/>
          <p:cNvSpPr/>
          <p:nvPr/>
        </p:nvSpPr>
        <p:spPr>
          <a:xfrm>
            <a:off x="12249182" y="6716672"/>
            <a:ext cx="9005307" cy="6565688"/>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257804" y="986521"/>
            <a:ext cx="4591700" cy="5953582"/>
          </a:xfrm>
          <a:custGeom>
            <a:avLst/>
            <a:gdLst/>
            <a:ahLst/>
            <a:cxnLst/>
            <a:rect l="l" t="t" r="r" b="b"/>
            <a:pathLst>
              <a:path w="4591700" h="5953582">
                <a:moveTo>
                  <a:pt x="0" y="0"/>
                </a:moveTo>
                <a:lnTo>
                  <a:pt x="4591700" y="0"/>
                </a:lnTo>
                <a:lnTo>
                  <a:pt x="4591700" y="5953582"/>
                </a:lnTo>
                <a:lnTo>
                  <a:pt x="0" y="5953582"/>
                </a:lnTo>
                <a:lnTo>
                  <a:pt x="0" y="0"/>
                </a:lnTo>
                <a:close/>
              </a:path>
            </a:pathLst>
          </a:custGeom>
          <a:blipFill>
            <a:blip r:embed="rId4"/>
            <a:stretch>
              <a:fillRect/>
            </a:stretch>
          </a:blipFill>
        </p:spPr>
      </p:sp>
      <p:sp>
        <p:nvSpPr>
          <p:cNvPr id="11" name="TextBox 11"/>
          <p:cNvSpPr txBox="1"/>
          <p:nvPr/>
        </p:nvSpPr>
        <p:spPr>
          <a:xfrm>
            <a:off x="1544727" y="8290050"/>
            <a:ext cx="10938975"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Thank You!</a:t>
            </a:r>
          </a:p>
        </p:txBody>
      </p:sp>
      <p:sp>
        <p:nvSpPr>
          <p:cNvPr id="12" name="TextBox 12"/>
          <p:cNvSpPr txBox="1"/>
          <p:nvPr/>
        </p:nvSpPr>
        <p:spPr>
          <a:xfrm>
            <a:off x="10233244" y="4300595"/>
            <a:ext cx="5157326" cy="542925"/>
          </a:xfrm>
          <a:prstGeom prst="rect">
            <a:avLst/>
          </a:prstGeom>
        </p:spPr>
        <p:txBody>
          <a:bodyPr lIns="0" tIns="0" rIns="0" bIns="0" rtlCol="0" anchor="t">
            <a:spAutoFit/>
          </a:bodyPr>
          <a:lstStyle/>
          <a:p>
            <a:pPr algn="ctr">
              <a:lnSpc>
                <a:spcPts val="4200"/>
              </a:lnSpc>
            </a:pPr>
            <a:r>
              <a:rPr lang="en-US" sz="3000">
                <a:solidFill>
                  <a:srgbClr val="000000"/>
                </a:solidFill>
                <a:latin typeface="Poppins Bold"/>
              </a:rPr>
              <a:t>X (Twitter)</a:t>
            </a:r>
          </a:p>
        </p:txBody>
      </p:sp>
      <p:sp>
        <p:nvSpPr>
          <p:cNvPr id="13" name="TextBox 13"/>
          <p:cNvSpPr txBox="1"/>
          <p:nvPr/>
        </p:nvSpPr>
        <p:spPr>
          <a:xfrm>
            <a:off x="8364513" y="3023739"/>
            <a:ext cx="889478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https://www.linkedin.com/in/ravindufernando/ </a:t>
            </a:r>
          </a:p>
        </p:txBody>
      </p:sp>
      <p:sp>
        <p:nvSpPr>
          <p:cNvPr id="14" name="TextBox 14"/>
          <p:cNvSpPr txBox="1"/>
          <p:nvPr/>
        </p:nvSpPr>
        <p:spPr>
          <a:xfrm>
            <a:off x="11853304" y="2316204"/>
            <a:ext cx="1917203" cy="519373"/>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Poppins Bold"/>
              </a:rPr>
              <a:t>LinkedIn</a:t>
            </a:r>
          </a:p>
        </p:txBody>
      </p:sp>
      <p:sp>
        <p:nvSpPr>
          <p:cNvPr id="15" name="TextBox 15"/>
          <p:cNvSpPr txBox="1"/>
          <p:nvPr/>
        </p:nvSpPr>
        <p:spPr>
          <a:xfrm>
            <a:off x="11719210" y="5024495"/>
            <a:ext cx="2185392"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@ravindunf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437354" y="476276"/>
            <a:ext cx="5969920"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Session 01 - DevOps</a:t>
            </a:r>
          </a:p>
        </p:txBody>
      </p:sp>
      <p:sp>
        <p:nvSpPr>
          <p:cNvPr id="12" name="TextBox 12"/>
          <p:cNvSpPr txBox="1"/>
          <p:nvPr/>
        </p:nvSpPr>
        <p:spPr>
          <a:xfrm>
            <a:off x="8437354" y="1082014"/>
            <a:ext cx="7031246" cy="1463862"/>
          </a:xfrm>
          <a:prstGeom prst="rect">
            <a:avLst/>
          </a:prstGeom>
        </p:spPr>
        <p:txBody>
          <a:bodyPr wrap="square" lIns="0" tIns="0" rIns="0" bIns="0" rtlCol="0" anchor="t">
            <a:spAutoFit/>
          </a:bodyPr>
          <a:lstStyle/>
          <a:p>
            <a:pPr marL="388620" lvl="1" indent="-194310">
              <a:lnSpc>
                <a:spcPts val="2880"/>
              </a:lnSpc>
              <a:buFont typeface="Arial"/>
              <a:buChar char="•"/>
            </a:pPr>
            <a:r>
              <a:rPr lang="en-US" sz="1800" dirty="0">
                <a:solidFill>
                  <a:srgbClr val="EEF2F5"/>
                </a:solidFill>
                <a:latin typeface="Poppins"/>
              </a:rPr>
              <a:t>Understanding DevOps - Why? How? What?</a:t>
            </a:r>
          </a:p>
          <a:p>
            <a:pPr marL="388620" lvl="1" indent="-194310">
              <a:lnSpc>
                <a:spcPts val="2880"/>
              </a:lnSpc>
              <a:buFont typeface="Arial"/>
              <a:buChar char="•"/>
            </a:pPr>
            <a:r>
              <a:rPr lang="en-US" sz="1800" dirty="0">
                <a:solidFill>
                  <a:srgbClr val="EEF2F5"/>
                </a:solidFill>
                <a:latin typeface="Poppins"/>
              </a:rPr>
              <a:t>DevOps Practices</a:t>
            </a:r>
          </a:p>
          <a:p>
            <a:pPr marL="388620" lvl="1" indent="-194310">
              <a:lnSpc>
                <a:spcPts val="2880"/>
              </a:lnSpc>
              <a:buFont typeface="Arial"/>
              <a:buChar char="•"/>
            </a:pPr>
            <a:r>
              <a:rPr lang="en-US" sz="1800" dirty="0">
                <a:solidFill>
                  <a:srgbClr val="EEF2F5"/>
                </a:solidFill>
                <a:latin typeface="Poppins"/>
              </a:rPr>
              <a:t>DevOps Tools and Technologies</a:t>
            </a:r>
          </a:p>
          <a:p>
            <a:pPr marL="388620" lvl="1" indent="-194310">
              <a:lnSpc>
                <a:spcPts val="2880"/>
              </a:lnSpc>
              <a:buFont typeface="Arial"/>
              <a:buChar char="•"/>
            </a:pPr>
            <a:r>
              <a:rPr lang="en-US" dirty="0">
                <a:solidFill>
                  <a:srgbClr val="EEF2F5"/>
                </a:solidFill>
                <a:latin typeface="Poppins"/>
              </a:rPr>
              <a:t>Beyond DevOps – </a:t>
            </a:r>
            <a:r>
              <a:rPr lang="en-US" dirty="0" err="1">
                <a:solidFill>
                  <a:srgbClr val="EEF2F5"/>
                </a:solidFill>
                <a:latin typeface="Poppins"/>
              </a:rPr>
              <a:t>DevSecOps</a:t>
            </a:r>
            <a:r>
              <a:rPr lang="en-US" dirty="0">
                <a:solidFill>
                  <a:srgbClr val="EEF2F5"/>
                </a:solidFill>
                <a:latin typeface="Poppins"/>
              </a:rPr>
              <a:t>/ SRE/ Platform Engineering</a:t>
            </a:r>
            <a:endParaRPr lang="en-US" sz="1800" dirty="0">
              <a:solidFill>
                <a:srgbClr val="EEF2F5"/>
              </a:solidFill>
              <a:latin typeface="Poppins"/>
            </a:endParaRPr>
          </a:p>
        </p:txBody>
      </p:sp>
      <p:sp>
        <p:nvSpPr>
          <p:cNvPr id="13" name="TextBox 13"/>
          <p:cNvSpPr txBox="1"/>
          <p:nvPr/>
        </p:nvSpPr>
        <p:spPr>
          <a:xfrm>
            <a:off x="9924636" y="3905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Session 02 - The world of Containers</a:t>
            </a:r>
          </a:p>
        </p:txBody>
      </p:sp>
      <p:sp>
        <p:nvSpPr>
          <p:cNvPr id="14" name="TextBox 14"/>
          <p:cNvSpPr txBox="1"/>
          <p:nvPr/>
        </p:nvSpPr>
        <p:spPr>
          <a:xfrm>
            <a:off x="9924636" y="4511014"/>
            <a:ext cx="6409167" cy="1804035"/>
          </a:xfrm>
          <a:prstGeom prst="rect">
            <a:avLst/>
          </a:prstGeom>
        </p:spPr>
        <p:txBody>
          <a:bodyPr lIns="0" tIns="0" rIns="0" bIns="0" rtlCol="0" anchor="t">
            <a:spAutoFit/>
          </a:bodyPr>
          <a:lstStyle/>
          <a:p>
            <a:pPr marL="388620" lvl="1" indent="-194310">
              <a:lnSpc>
                <a:spcPts val="2880"/>
              </a:lnSpc>
              <a:buFont typeface="Arial"/>
              <a:buChar char="•"/>
            </a:pPr>
            <a:r>
              <a:rPr lang="en-US" sz="1800" dirty="0">
                <a:solidFill>
                  <a:srgbClr val="FFFFFF"/>
                </a:solidFill>
                <a:latin typeface="Poppins"/>
              </a:rPr>
              <a:t>Brief history of Infrastructure Shifts over decades</a:t>
            </a:r>
          </a:p>
          <a:p>
            <a:pPr marL="388620" lvl="1" indent="-194310">
              <a:lnSpc>
                <a:spcPts val="2880"/>
              </a:lnSpc>
              <a:buFont typeface="Arial"/>
              <a:buChar char="•"/>
            </a:pPr>
            <a:r>
              <a:rPr lang="en-US" sz="1800" dirty="0">
                <a:solidFill>
                  <a:srgbClr val="FFFFFF"/>
                </a:solidFill>
                <a:latin typeface="Poppins"/>
              </a:rPr>
              <a:t>Introduction to Containers/ Containers vs VMs</a:t>
            </a:r>
          </a:p>
          <a:p>
            <a:pPr marL="388620" lvl="1" indent="-194310">
              <a:lnSpc>
                <a:spcPts val="2880"/>
              </a:lnSpc>
              <a:buFont typeface="Arial"/>
              <a:buChar char="•"/>
            </a:pPr>
            <a:r>
              <a:rPr lang="en-US" sz="1800" dirty="0">
                <a:solidFill>
                  <a:srgbClr val="FFFFFF"/>
                </a:solidFill>
                <a:latin typeface="Poppins"/>
              </a:rPr>
              <a:t>Introduction to Docker/ Docker Compose</a:t>
            </a:r>
          </a:p>
          <a:p>
            <a:pPr marL="388620" lvl="1" indent="-194310">
              <a:lnSpc>
                <a:spcPts val="2880"/>
              </a:lnSpc>
              <a:buFont typeface="Arial"/>
              <a:buChar char="•"/>
            </a:pPr>
            <a:r>
              <a:rPr lang="en-US" sz="1800" dirty="0">
                <a:solidFill>
                  <a:srgbClr val="FFFFFF"/>
                </a:solidFill>
                <a:latin typeface="Poppins"/>
              </a:rPr>
              <a:t>Introduction to Container Orchestration with Docker Swarm &amp; Kubernetes</a:t>
            </a:r>
          </a:p>
        </p:txBody>
      </p:sp>
      <p:sp>
        <p:nvSpPr>
          <p:cNvPr id="15" name="TextBox 15"/>
          <p:cNvSpPr txBox="1"/>
          <p:nvPr/>
        </p:nvSpPr>
        <p:spPr>
          <a:xfrm>
            <a:off x="10901735" y="7334276"/>
            <a:ext cx="5969920"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Session 03 - Infrastructure As Code</a:t>
            </a:r>
          </a:p>
        </p:txBody>
      </p:sp>
      <p:sp>
        <p:nvSpPr>
          <p:cNvPr id="16" name="TextBox 16"/>
          <p:cNvSpPr txBox="1"/>
          <p:nvPr/>
        </p:nvSpPr>
        <p:spPr>
          <a:xfrm>
            <a:off x="1221496" y="5774042"/>
            <a:ext cx="4643986" cy="904875"/>
          </a:xfrm>
          <a:prstGeom prst="rect">
            <a:avLst/>
          </a:prstGeom>
        </p:spPr>
        <p:txBody>
          <a:bodyPr lIns="0" tIns="0" rIns="0" bIns="0" rtlCol="0" anchor="t">
            <a:spAutoFit/>
          </a:bodyPr>
          <a:lstStyle/>
          <a:p>
            <a:pPr>
              <a:lnSpc>
                <a:spcPts val="6719"/>
              </a:lnSpc>
            </a:pPr>
            <a:r>
              <a:rPr lang="en-US" sz="5599">
                <a:solidFill>
                  <a:srgbClr val="101010"/>
                </a:solidFill>
                <a:latin typeface="Poppins Bold"/>
              </a:rPr>
              <a:t>Agenda</a:t>
            </a:r>
          </a:p>
        </p:txBody>
      </p:sp>
      <p:sp>
        <p:nvSpPr>
          <p:cNvPr id="17" name="Freeform 17"/>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7215070"/>
            <a:ext cx="18288000" cy="3073179"/>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9999516"/>
            <a:ext cx="6212838" cy="288733"/>
            <a:chOff x="0" y="0"/>
            <a:chExt cx="1636303" cy="76045"/>
          </a:xfrm>
        </p:grpSpPr>
        <p:sp>
          <p:nvSpPr>
            <p:cNvPr id="6" name="Freeform 6"/>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7" name="TextBox 7"/>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9" name="TextBox 9"/>
          <p:cNvSpPr txBox="1"/>
          <p:nvPr/>
        </p:nvSpPr>
        <p:spPr>
          <a:xfrm>
            <a:off x="4097401" y="2952847"/>
            <a:ext cx="3205877" cy="1151890"/>
          </a:xfrm>
          <a:prstGeom prst="rect">
            <a:avLst/>
          </a:prstGeom>
        </p:spPr>
        <p:txBody>
          <a:bodyPr lIns="0" tIns="0" rIns="0" bIns="0" rtlCol="0" anchor="t">
            <a:spAutoFit/>
          </a:bodyPr>
          <a:lstStyle/>
          <a:p>
            <a:pPr algn="ctr">
              <a:lnSpc>
                <a:spcPts val="8959"/>
              </a:lnSpc>
            </a:pPr>
            <a:r>
              <a:rPr lang="en-US" sz="6399">
                <a:solidFill>
                  <a:srgbClr val="FFFFFF"/>
                </a:solidFill>
                <a:latin typeface="Poppins Bold"/>
              </a:rPr>
              <a:t>500K+</a:t>
            </a:r>
          </a:p>
        </p:txBody>
      </p:sp>
      <p:sp>
        <p:nvSpPr>
          <p:cNvPr id="11" name="TextBox 11"/>
          <p:cNvSpPr txBox="1"/>
          <p:nvPr/>
        </p:nvSpPr>
        <p:spPr>
          <a:xfrm>
            <a:off x="8221104" y="3377207"/>
            <a:ext cx="3205877" cy="1010285"/>
          </a:xfrm>
          <a:prstGeom prst="rect">
            <a:avLst/>
          </a:prstGeom>
        </p:spPr>
        <p:txBody>
          <a:bodyPr lIns="0" tIns="0" rIns="0" bIns="0" rtlCol="0" anchor="t">
            <a:spAutoFit/>
          </a:bodyPr>
          <a:lstStyle/>
          <a:p>
            <a:pPr algn="ctr">
              <a:lnSpc>
                <a:spcPts val="7840"/>
              </a:lnSpc>
            </a:pPr>
            <a:r>
              <a:rPr lang="en-US" sz="5600">
                <a:solidFill>
                  <a:srgbClr val="FFFFFF"/>
                </a:solidFill>
                <a:latin typeface="Poppins Bold"/>
              </a:rPr>
              <a:t>350K+</a:t>
            </a:r>
          </a:p>
        </p:txBody>
      </p:sp>
      <p:sp>
        <p:nvSpPr>
          <p:cNvPr id="13" name="TextBox 13"/>
          <p:cNvSpPr txBox="1"/>
          <p:nvPr/>
        </p:nvSpPr>
        <p:spPr>
          <a:xfrm>
            <a:off x="12292349" y="3884468"/>
            <a:ext cx="2174555"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150K+</a:t>
            </a:r>
          </a:p>
        </p:txBody>
      </p:sp>
      <p:sp>
        <p:nvSpPr>
          <p:cNvPr id="15" name="Freeform 15"/>
          <p:cNvSpPr/>
          <p:nvPr/>
        </p:nvSpPr>
        <p:spPr>
          <a:xfrm>
            <a:off x="12249182" y="6716672"/>
            <a:ext cx="9005307" cy="6565688"/>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544727" y="3058120"/>
            <a:ext cx="7956205" cy="904875"/>
          </a:xfrm>
          <a:prstGeom prst="rect">
            <a:avLst/>
          </a:prstGeom>
        </p:spPr>
        <p:txBody>
          <a:bodyPr lIns="0" tIns="0" rIns="0" bIns="0" rtlCol="0" anchor="t">
            <a:spAutoFit/>
          </a:bodyPr>
          <a:lstStyle/>
          <a:p>
            <a:pPr>
              <a:lnSpc>
                <a:spcPts val="6719"/>
              </a:lnSpc>
            </a:pPr>
            <a:r>
              <a:rPr lang="en-US" sz="5599" dirty="0">
                <a:solidFill>
                  <a:srgbClr val="000000"/>
                </a:solidFill>
                <a:latin typeface="Poppins Bold"/>
              </a:rPr>
              <a:t>Session 01 - DevOps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3"/>
            <a:stretch>
              <a:fillRect l="-12500" r="-56672"/>
            </a:stretch>
          </a:blipFill>
        </p:spPr>
      </p:sp>
      <p:grpSp>
        <p:nvGrpSpPr>
          <p:cNvPr id="3" name="Group 3"/>
          <p:cNvGrpSpPr/>
          <p:nvPr/>
        </p:nvGrpSpPr>
        <p:grpSpPr>
          <a:xfrm>
            <a:off x="9782307" y="3573170"/>
            <a:ext cx="7476993" cy="3154949"/>
            <a:chOff x="0" y="19051"/>
            <a:chExt cx="9969324" cy="4206598"/>
          </a:xfrm>
        </p:grpSpPr>
        <p:sp>
          <p:nvSpPr>
            <p:cNvPr id="4" name="TextBox 4"/>
            <p:cNvSpPr txBox="1"/>
            <p:nvPr/>
          </p:nvSpPr>
          <p:spPr>
            <a:xfrm>
              <a:off x="0" y="19051"/>
              <a:ext cx="9969324" cy="3031598"/>
            </a:xfrm>
            <a:prstGeom prst="rect">
              <a:avLst/>
            </a:prstGeom>
          </p:spPr>
          <p:txBody>
            <a:bodyPr lIns="0" tIns="0" rIns="0" bIns="0" rtlCol="0" anchor="t">
              <a:spAutoFit/>
            </a:bodyPr>
            <a:lstStyle/>
            <a:p>
              <a:pPr>
                <a:lnSpc>
                  <a:spcPts val="8799"/>
                </a:lnSpc>
              </a:pPr>
              <a:r>
                <a:rPr lang="en-US" sz="8000" dirty="0">
                  <a:solidFill>
                    <a:srgbClr val="09427D"/>
                  </a:solidFill>
                  <a:latin typeface="Poppins Bold"/>
                </a:rPr>
                <a:t>The Era before DevOps</a:t>
              </a:r>
              <a:endParaRPr lang="en-US" sz="7999" dirty="0">
                <a:solidFill>
                  <a:srgbClr val="09427D"/>
                </a:solidFill>
                <a:latin typeface="Arita Buri Bold"/>
                <a:ea typeface="Arita Buri Bold"/>
                <a:cs typeface="Arita Buri Bold"/>
                <a:sym typeface="Arita Buri Bold"/>
              </a:endParaRPr>
            </a:p>
          </p:txBody>
        </p:sp>
        <p:sp>
          <p:nvSpPr>
            <p:cNvPr id="5" name="TextBox 5"/>
            <p:cNvSpPr txBox="1"/>
            <p:nvPr/>
          </p:nvSpPr>
          <p:spPr>
            <a:xfrm>
              <a:off x="0" y="3599875"/>
              <a:ext cx="9969324" cy="625774"/>
            </a:xfrm>
            <a:prstGeom prst="rect">
              <a:avLst/>
            </a:prstGeom>
          </p:spPr>
          <p:txBody>
            <a:bodyPr lIns="0" tIns="0" rIns="0" bIns="0" rtlCol="0" anchor="t">
              <a:spAutoFit/>
            </a:bodyPr>
            <a:lstStyle/>
            <a:p>
              <a:pPr marL="0" lvl="0" indent="0" algn="l">
                <a:lnSpc>
                  <a:spcPts val="391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099999">
            <a:off x="1801231" y="2561912"/>
            <a:ext cx="6389272" cy="6389272"/>
          </a:xfrm>
          <a:custGeom>
            <a:avLst/>
            <a:gdLst/>
            <a:ahLst/>
            <a:cxnLst/>
            <a:rect l="l" t="t" r="r" b="b"/>
            <a:pathLst>
              <a:path w="6389272" h="6389272">
                <a:moveTo>
                  <a:pt x="0" y="0"/>
                </a:moveTo>
                <a:lnTo>
                  <a:pt x="6389272" y="0"/>
                </a:lnTo>
                <a:lnTo>
                  <a:pt x="6389272" y="6389272"/>
                </a:lnTo>
                <a:lnTo>
                  <a:pt x="0" y="6389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25960">
            <a:off x="10194205" y="1224536"/>
            <a:ext cx="6403844" cy="6403844"/>
          </a:xfrm>
          <a:custGeom>
            <a:avLst/>
            <a:gdLst/>
            <a:ahLst/>
            <a:cxnLst/>
            <a:rect l="l" t="t" r="r" b="b"/>
            <a:pathLst>
              <a:path w="6403844" h="6403844">
                <a:moveTo>
                  <a:pt x="0" y="0"/>
                </a:moveTo>
                <a:lnTo>
                  <a:pt x="6403844" y="0"/>
                </a:lnTo>
                <a:lnTo>
                  <a:pt x="6403844" y="6403845"/>
                </a:lnTo>
                <a:lnTo>
                  <a:pt x="0" y="6403845"/>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286339" y="2716148"/>
            <a:ext cx="5419055" cy="4274551"/>
          </a:xfrm>
          <a:custGeom>
            <a:avLst/>
            <a:gdLst/>
            <a:ahLst/>
            <a:cxnLst/>
            <a:rect l="l" t="t" r="r" b="b"/>
            <a:pathLst>
              <a:path w="5419055" h="4274551">
                <a:moveTo>
                  <a:pt x="0" y="0"/>
                </a:moveTo>
                <a:lnTo>
                  <a:pt x="5419056" y="0"/>
                </a:lnTo>
                <a:lnTo>
                  <a:pt x="5419056" y="4274551"/>
                </a:lnTo>
                <a:lnTo>
                  <a:pt x="0" y="42745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026611" y="2716148"/>
            <a:ext cx="6739031" cy="4228810"/>
          </a:xfrm>
          <a:custGeom>
            <a:avLst/>
            <a:gdLst/>
            <a:ahLst/>
            <a:cxnLst/>
            <a:rect l="l" t="t" r="r" b="b"/>
            <a:pathLst>
              <a:path w="6739031" h="4228810">
                <a:moveTo>
                  <a:pt x="0" y="0"/>
                </a:moveTo>
                <a:lnTo>
                  <a:pt x="6739031" y="0"/>
                </a:lnTo>
                <a:lnTo>
                  <a:pt x="6739031" y="4228809"/>
                </a:lnTo>
                <a:lnTo>
                  <a:pt x="0" y="4228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240731" y="494357"/>
            <a:ext cx="5806539" cy="1488585"/>
          </a:xfrm>
          <a:custGeom>
            <a:avLst/>
            <a:gdLst/>
            <a:ahLst/>
            <a:cxnLst/>
            <a:rect l="l" t="t" r="r" b="b"/>
            <a:pathLst>
              <a:path w="5806539" h="1488585">
                <a:moveTo>
                  <a:pt x="0" y="0"/>
                </a:moveTo>
                <a:lnTo>
                  <a:pt x="5806538" y="0"/>
                </a:lnTo>
                <a:lnTo>
                  <a:pt x="5806538" y="1488586"/>
                </a:lnTo>
                <a:lnTo>
                  <a:pt x="0" y="14885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8971079" y="2332342"/>
            <a:ext cx="345843" cy="5622316"/>
          </a:xfrm>
          <a:custGeom>
            <a:avLst/>
            <a:gdLst/>
            <a:ahLst/>
            <a:cxnLst/>
            <a:rect l="l" t="t" r="r" b="b"/>
            <a:pathLst>
              <a:path w="345843" h="5622316">
                <a:moveTo>
                  <a:pt x="0" y="0"/>
                </a:moveTo>
                <a:lnTo>
                  <a:pt x="345842" y="0"/>
                </a:lnTo>
                <a:lnTo>
                  <a:pt x="345842" y="5622316"/>
                </a:lnTo>
                <a:lnTo>
                  <a:pt x="0" y="5622316"/>
                </a:lnTo>
                <a:lnTo>
                  <a:pt x="0" y="0"/>
                </a:lnTo>
                <a:close/>
              </a:path>
            </a:pathLst>
          </a:custGeom>
          <a:blipFill>
            <a:blip r:embed="rId12"/>
            <a:stretch>
              <a:fillRect r="-2796545"/>
            </a:stretch>
          </a:blipFill>
        </p:spPr>
      </p:sp>
      <p:sp>
        <p:nvSpPr>
          <p:cNvPr id="8" name="TextBox 8"/>
          <p:cNvSpPr txBox="1"/>
          <p:nvPr/>
        </p:nvSpPr>
        <p:spPr>
          <a:xfrm>
            <a:off x="2528115" y="7719586"/>
            <a:ext cx="4935504" cy="1202055"/>
          </a:xfrm>
          <a:prstGeom prst="rect">
            <a:avLst/>
          </a:prstGeom>
        </p:spPr>
        <p:txBody>
          <a:bodyPr lIns="0" tIns="0" rIns="0" bIns="0" rtlCol="0" anchor="t">
            <a:spAutoFit/>
          </a:bodyPr>
          <a:lstStyle/>
          <a:p>
            <a:pPr algn="ctr">
              <a:lnSpc>
                <a:spcPts val="5459"/>
              </a:lnSpc>
            </a:pPr>
            <a:r>
              <a:rPr lang="en-US" sz="4199">
                <a:solidFill>
                  <a:srgbClr val="09427D"/>
                </a:solidFill>
                <a:latin typeface="Poppins Bold"/>
              </a:rPr>
              <a:t>Developers</a:t>
            </a:r>
          </a:p>
          <a:p>
            <a:pPr marL="0" lvl="0" indent="0" algn="ctr">
              <a:lnSpc>
                <a:spcPts val="3899"/>
              </a:lnSpc>
            </a:pPr>
            <a:r>
              <a:rPr lang="en-US" sz="2999">
                <a:solidFill>
                  <a:srgbClr val="09427D"/>
                </a:solidFill>
                <a:latin typeface="Poppins Bold"/>
              </a:rPr>
              <a:t>Focused on Agility</a:t>
            </a:r>
          </a:p>
        </p:txBody>
      </p:sp>
      <p:sp>
        <p:nvSpPr>
          <p:cNvPr id="9" name="TextBox 9"/>
          <p:cNvSpPr txBox="1"/>
          <p:nvPr/>
        </p:nvSpPr>
        <p:spPr>
          <a:xfrm>
            <a:off x="11222305" y="7719586"/>
            <a:ext cx="4629150" cy="1202055"/>
          </a:xfrm>
          <a:prstGeom prst="rect">
            <a:avLst/>
          </a:prstGeom>
        </p:spPr>
        <p:txBody>
          <a:bodyPr lIns="0" tIns="0" rIns="0" bIns="0" rtlCol="0" anchor="t">
            <a:spAutoFit/>
          </a:bodyPr>
          <a:lstStyle/>
          <a:p>
            <a:pPr algn="ctr">
              <a:lnSpc>
                <a:spcPts val="5459"/>
              </a:lnSpc>
            </a:pPr>
            <a:r>
              <a:rPr lang="en-US" sz="4199">
                <a:solidFill>
                  <a:srgbClr val="63B8A7"/>
                </a:solidFill>
                <a:latin typeface="Poppins Bold"/>
              </a:rPr>
              <a:t>Operators</a:t>
            </a:r>
          </a:p>
          <a:p>
            <a:pPr marL="0" lvl="0" indent="0" algn="ctr">
              <a:lnSpc>
                <a:spcPts val="3899"/>
              </a:lnSpc>
            </a:pPr>
            <a:r>
              <a:rPr lang="en-US" sz="2999">
                <a:solidFill>
                  <a:srgbClr val="63B8A7"/>
                </a:solidFill>
                <a:latin typeface="Poppins Bold"/>
              </a:rPr>
              <a:t>Focused on Stability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4684">
            <a:off x="9325581" y="3019806"/>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216357">
            <a:off x="1585489" y="6519511"/>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85489" y="3029331"/>
            <a:ext cx="1780040" cy="1844983"/>
          </a:xfrm>
          <a:custGeom>
            <a:avLst/>
            <a:gdLst/>
            <a:ahLst/>
            <a:cxnLst/>
            <a:rect l="l" t="t" r="r" b="b"/>
            <a:pathLst>
              <a:path w="1780040" h="1844983">
                <a:moveTo>
                  <a:pt x="0" y="0"/>
                </a:moveTo>
                <a:lnTo>
                  <a:pt x="1780040" y="0"/>
                </a:lnTo>
                <a:lnTo>
                  <a:pt x="1780040"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216357">
            <a:off x="9422752" y="6519511"/>
            <a:ext cx="1780040" cy="1844983"/>
          </a:xfrm>
          <a:custGeom>
            <a:avLst/>
            <a:gdLst/>
            <a:ahLst/>
            <a:cxnLst/>
            <a:rect l="l" t="t" r="r" b="b"/>
            <a:pathLst>
              <a:path w="1780040" h="1844983">
                <a:moveTo>
                  <a:pt x="0" y="0"/>
                </a:moveTo>
                <a:lnTo>
                  <a:pt x="1780039" y="0"/>
                </a:lnTo>
                <a:lnTo>
                  <a:pt x="1780039" y="1844983"/>
                </a:lnTo>
                <a:lnTo>
                  <a:pt x="0" y="18449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853646" y="3393154"/>
            <a:ext cx="723909" cy="882816"/>
          </a:xfrm>
          <a:custGeom>
            <a:avLst/>
            <a:gdLst/>
            <a:ahLst/>
            <a:cxnLst/>
            <a:rect l="l" t="t" r="r" b="b"/>
            <a:pathLst>
              <a:path w="723909" h="882816">
                <a:moveTo>
                  <a:pt x="0" y="0"/>
                </a:moveTo>
                <a:lnTo>
                  <a:pt x="723910" y="0"/>
                </a:lnTo>
                <a:lnTo>
                  <a:pt x="723910" y="882816"/>
                </a:lnTo>
                <a:lnTo>
                  <a:pt x="0" y="882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973308" y="7005757"/>
            <a:ext cx="879665" cy="782102"/>
          </a:xfrm>
          <a:custGeom>
            <a:avLst/>
            <a:gdLst/>
            <a:ahLst/>
            <a:cxnLst/>
            <a:rect l="l" t="t" r="r" b="b"/>
            <a:pathLst>
              <a:path w="879665" h="782102">
                <a:moveTo>
                  <a:pt x="0" y="0"/>
                </a:moveTo>
                <a:lnTo>
                  <a:pt x="879665" y="0"/>
                </a:lnTo>
                <a:lnTo>
                  <a:pt x="879665" y="782103"/>
                </a:lnTo>
                <a:lnTo>
                  <a:pt x="0" y="7821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3672664" y="2830993"/>
            <a:ext cx="4542474" cy="2241659"/>
            <a:chOff x="0" y="0"/>
            <a:chExt cx="6056631" cy="2988879"/>
          </a:xfrm>
        </p:grpSpPr>
        <p:sp>
          <p:nvSpPr>
            <p:cNvPr id="9" name="TextBox 9"/>
            <p:cNvSpPr txBox="1"/>
            <p:nvPr/>
          </p:nvSpPr>
          <p:spPr>
            <a:xfrm>
              <a:off x="0" y="-28575"/>
              <a:ext cx="6056631" cy="1552575"/>
            </a:xfrm>
            <a:prstGeom prst="rect">
              <a:avLst/>
            </a:prstGeom>
          </p:spPr>
          <p:txBody>
            <a:bodyPr lIns="0" tIns="0" rIns="0" bIns="0" rtlCol="0" anchor="t">
              <a:spAutoFit/>
            </a:bodyPr>
            <a:lstStyle/>
            <a:p>
              <a:pPr marL="0" lvl="0" indent="0">
                <a:lnSpc>
                  <a:spcPts val="3000"/>
                </a:lnSpc>
                <a:spcBef>
                  <a:spcPct val="0"/>
                </a:spcBef>
              </a:pPr>
              <a:r>
                <a:rPr lang="en-US" sz="2500">
                  <a:solidFill>
                    <a:srgbClr val="09427D"/>
                  </a:solidFill>
                  <a:latin typeface="Poppins Bold"/>
                </a:rPr>
                <a:t>Act 01 - Operations teams maintaining large fragile applications</a:t>
              </a:r>
            </a:p>
          </p:txBody>
        </p:sp>
        <p:sp>
          <p:nvSpPr>
            <p:cNvPr id="10" name="TextBox 10"/>
            <p:cNvSpPr txBox="1"/>
            <p:nvPr/>
          </p:nvSpPr>
          <p:spPr>
            <a:xfrm>
              <a:off x="0" y="1580237"/>
              <a:ext cx="6056631" cy="14086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Doesn't have any visibility on the application, whether or not its working as expected</a:t>
              </a:r>
            </a:p>
          </p:txBody>
        </p:sp>
      </p:grpSp>
      <p:grpSp>
        <p:nvGrpSpPr>
          <p:cNvPr id="11" name="Group 11"/>
          <p:cNvGrpSpPr/>
          <p:nvPr/>
        </p:nvGrpSpPr>
        <p:grpSpPr>
          <a:xfrm>
            <a:off x="3672664" y="6702173"/>
            <a:ext cx="4542474" cy="1479659"/>
            <a:chOff x="0" y="0"/>
            <a:chExt cx="6056631" cy="1972879"/>
          </a:xfrm>
        </p:grpSpPr>
        <p:sp>
          <p:nvSpPr>
            <p:cNvPr id="12" name="TextBox 12"/>
            <p:cNvSpPr txBox="1"/>
            <p:nvPr/>
          </p:nvSpPr>
          <p:spPr>
            <a:xfrm>
              <a:off x="0" y="-28575"/>
              <a:ext cx="6056631" cy="536575"/>
            </a:xfrm>
            <a:prstGeom prst="rect">
              <a:avLst/>
            </a:prstGeom>
          </p:spPr>
          <p:txBody>
            <a:bodyPr lIns="0" tIns="0" rIns="0" bIns="0" rtlCol="0" anchor="t">
              <a:spAutoFit/>
            </a:bodyPr>
            <a:lstStyle/>
            <a:p>
              <a:pPr marL="0" lvl="0" indent="0">
                <a:lnSpc>
                  <a:spcPts val="3000"/>
                </a:lnSpc>
                <a:spcBef>
                  <a:spcPct val="0"/>
                </a:spcBef>
              </a:pPr>
              <a:r>
                <a:rPr lang="en-US" sz="2500">
                  <a:solidFill>
                    <a:srgbClr val="09427D"/>
                  </a:solidFill>
                  <a:latin typeface="Poppins Bold"/>
                </a:rPr>
                <a:t>Act 03 - The Developers</a:t>
              </a:r>
            </a:p>
          </p:txBody>
        </p:sp>
        <p:sp>
          <p:nvSpPr>
            <p:cNvPr id="13" name="TextBox 13"/>
            <p:cNvSpPr txBox="1"/>
            <p:nvPr/>
          </p:nvSpPr>
          <p:spPr>
            <a:xfrm>
              <a:off x="0" y="564237"/>
              <a:ext cx="6056631" cy="14086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Developers taking shortcuts and putting more and more fragile code on top of existing ones </a:t>
              </a:r>
            </a:p>
          </p:txBody>
        </p:sp>
      </p:grpSp>
      <p:grpSp>
        <p:nvGrpSpPr>
          <p:cNvPr id="14" name="Group 14"/>
          <p:cNvGrpSpPr/>
          <p:nvPr/>
        </p:nvGrpSpPr>
        <p:grpSpPr>
          <a:xfrm>
            <a:off x="11412756" y="2659543"/>
            <a:ext cx="4542474" cy="2565509"/>
            <a:chOff x="0" y="0"/>
            <a:chExt cx="6056631" cy="3420679"/>
          </a:xfrm>
        </p:grpSpPr>
        <p:sp>
          <p:nvSpPr>
            <p:cNvPr id="15" name="TextBox 15"/>
            <p:cNvSpPr txBox="1"/>
            <p:nvPr/>
          </p:nvSpPr>
          <p:spPr>
            <a:xfrm>
              <a:off x="0" y="-28575"/>
              <a:ext cx="6056631" cy="1044575"/>
            </a:xfrm>
            <a:prstGeom prst="rect">
              <a:avLst/>
            </a:prstGeom>
          </p:spPr>
          <p:txBody>
            <a:bodyPr lIns="0" tIns="0" rIns="0" bIns="0" rtlCol="0" anchor="t">
              <a:spAutoFit/>
            </a:bodyPr>
            <a:lstStyle/>
            <a:p>
              <a:pPr marL="0" lvl="0" indent="0">
                <a:lnSpc>
                  <a:spcPts val="3000"/>
                </a:lnSpc>
                <a:spcBef>
                  <a:spcPct val="0"/>
                </a:spcBef>
              </a:pPr>
              <a:r>
                <a:rPr lang="en-US" sz="2500">
                  <a:solidFill>
                    <a:srgbClr val="09427D"/>
                  </a:solidFill>
                  <a:latin typeface="Poppins Bold"/>
                </a:rPr>
                <a:t>Act 02 - The product managers</a:t>
              </a:r>
            </a:p>
          </p:txBody>
        </p:sp>
        <p:sp>
          <p:nvSpPr>
            <p:cNvPr id="16" name="TextBox 16"/>
            <p:cNvSpPr txBox="1"/>
            <p:nvPr/>
          </p:nvSpPr>
          <p:spPr>
            <a:xfrm>
              <a:off x="0" y="1072237"/>
              <a:ext cx="6056631" cy="23484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Larger, unrealistic commitments made to the outside world (client/ investors) without understanding the complexities behind development and operations</a:t>
              </a:r>
            </a:p>
          </p:txBody>
        </p:sp>
      </p:grpSp>
      <p:grpSp>
        <p:nvGrpSpPr>
          <p:cNvPr id="17" name="Group 17"/>
          <p:cNvGrpSpPr/>
          <p:nvPr/>
        </p:nvGrpSpPr>
        <p:grpSpPr>
          <a:xfrm>
            <a:off x="11481543" y="6525960"/>
            <a:ext cx="4542474" cy="1127234"/>
            <a:chOff x="0" y="0"/>
            <a:chExt cx="6056631" cy="1502979"/>
          </a:xfrm>
        </p:grpSpPr>
        <p:sp>
          <p:nvSpPr>
            <p:cNvPr id="18" name="TextBox 18"/>
            <p:cNvSpPr txBox="1"/>
            <p:nvPr/>
          </p:nvSpPr>
          <p:spPr>
            <a:xfrm>
              <a:off x="0" y="-28575"/>
              <a:ext cx="6056631" cy="536575"/>
            </a:xfrm>
            <a:prstGeom prst="rect">
              <a:avLst/>
            </a:prstGeom>
          </p:spPr>
          <p:txBody>
            <a:bodyPr lIns="0" tIns="0" rIns="0" bIns="0" rtlCol="0" anchor="t">
              <a:spAutoFit/>
            </a:bodyPr>
            <a:lstStyle/>
            <a:p>
              <a:pPr marL="0" lvl="0" indent="0">
                <a:lnSpc>
                  <a:spcPts val="3000"/>
                </a:lnSpc>
                <a:spcBef>
                  <a:spcPct val="0"/>
                </a:spcBef>
              </a:pPr>
              <a:r>
                <a:rPr lang="en-US" sz="2500">
                  <a:solidFill>
                    <a:srgbClr val="09427D"/>
                  </a:solidFill>
                  <a:latin typeface="Poppins Bold"/>
                </a:rPr>
                <a:t>Act 04 - Dev and Ops at war</a:t>
              </a:r>
            </a:p>
          </p:txBody>
        </p:sp>
        <p:sp>
          <p:nvSpPr>
            <p:cNvPr id="19" name="TextBox 19"/>
            <p:cNvSpPr txBox="1"/>
            <p:nvPr/>
          </p:nvSpPr>
          <p:spPr>
            <a:xfrm>
              <a:off x="0" y="564237"/>
              <a:ext cx="6056631" cy="938742"/>
            </a:xfrm>
            <a:prstGeom prst="rect">
              <a:avLst/>
            </a:prstGeom>
          </p:spPr>
          <p:txBody>
            <a:bodyPr lIns="0" tIns="0" rIns="0" bIns="0" rtlCol="0" anchor="t">
              <a:spAutoFit/>
            </a:bodyPr>
            <a:lstStyle/>
            <a:p>
              <a:pPr marL="0" lvl="0" indent="0">
                <a:lnSpc>
                  <a:spcPts val="2800"/>
                </a:lnSpc>
              </a:pPr>
              <a:r>
                <a:rPr lang="en-US" sz="2000" spc="20">
                  <a:solidFill>
                    <a:srgbClr val="264C3D"/>
                  </a:solidFill>
                  <a:latin typeface="Poppins Light"/>
                </a:rPr>
                <a:t>"It worked on my machine" phenomenon </a:t>
              </a:r>
            </a:p>
          </p:txBody>
        </p:sp>
      </p:grpSp>
      <p:sp>
        <p:nvSpPr>
          <p:cNvPr id="20" name="TextBox 20"/>
          <p:cNvSpPr txBox="1"/>
          <p:nvPr/>
        </p:nvSpPr>
        <p:spPr>
          <a:xfrm>
            <a:off x="4180200" y="923925"/>
            <a:ext cx="10520061" cy="635000"/>
          </a:xfrm>
          <a:prstGeom prst="rect">
            <a:avLst/>
          </a:prstGeom>
        </p:spPr>
        <p:txBody>
          <a:bodyPr lIns="0" tIns="0" rIns="0" bIns="0" rtlCol="0" anchor="t">
            <a:spAutoFit/>
          </a:bodyPr>
          <a:lstStyle/>
          <a:p>
            <a:pPr algn="ctr">
              <a:lnSpc>
                <a:spcPts val="4900"/>
              </a:lnSpc>
              <a:spcBef>
                <a:spcPct val="0"/>
              </a:spcBef>
            </a:pPr>
            <a:r>
              <a:rPr lang="en-US" sz="3500">
                <a:solidFill>
                  <a:srgbClr val="071C42"/>
                </a:solidFill>
                <a:latin typeface="Poppins"/>
              </a:rPr>
              <a:t>"Destructive downward spiral in IT" - Gene Kim</a:t>
            </a:r>
          </a:p>
        </p:txBody>
      </p:sp>
      <p:sp>
        <p:nvSpPr>
          <p:cNvPr id="21" name="Freeform 21"/>
          <p:cNvSpPr/>
          <p:nvPr/>
        </p:nvSpPr>
        <p:spPr>
          <a:xfrm>
            <a:off x="1983032" y="3383629"/>
            <a:ext cx="984678" cy="859355"/>
          </a:xfrm>
          <a:custGeom>
            <a:avLst/>
            <a:gdLst/>
            <a:ahLst/>
            <a:cxnLst/>
            <a:rect l="l" t="t" r="r" b="b"/>
            <a:pathLst>
              <a:path w="984678" h="859355">
                <a:moveTo>
                  <a:pt x="0" y="0"/>
                </a:moveTo>
                <a:lnTo>
                  <a:pt x="984678" y="0"/>
                </a:lnTo>
                <a:lnTo>
                  <a:pt x="984678" y="859355"/>
                </a:lnTo>
                <a:lnTo>
                  <a:pt x="0" y="8593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2030195" y="7005757"/>
            <a:ext cx="937515" cy="865923"/>
          </a:xfrm>
          <a:custGeom>
            <a:avLst/>
            <a:gdLst/>
            <a:ahLst/>
            <a:cxnLst/>
            <a:rect l="l" t="t" r="r" b="b"/>
            <a:pathLst>
              <a:path w="937515" h="865923">
                <a:moveTo>
                  <a:pt x="0" y="0"/>
                </a:moveTo>
                <a:lnTo>
                  <a:pt x="937515" y="0"/>
                </a:lnTo>
                <a:lnTo>
                  <a:pt x="937515" y="865923"/>
                </a:lnTo>
                <a:lnTo>
                  <a:pt x="0" y="8659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42035" r="-43914"/>
            </a:stretch>
          </a:blipFill>
        </p:spPr>
      </p:sp>
      <p:sp>
        <p:nvSpPr>
          <p:cNvPr id="3" name="TextBox 3"/>
          <p:cNvSpPr txBox="1"/>
          <p:nvPr/>
        </p:nvSpPr>
        <p:spPr>
          <a:xfrm>
            <a:off x="9782307" y="3411537"/>
            <a:ext cx="7476993" cy="3454400"/>
          </a:xfrm>
          <a:prstGeom prst="rect">
            <a:avLst/>
          </a:prstGeom>
        </p:spPr>
        <p:txBody>
          <a:bodyPr lIns="0" tIns="0" rIns="0" bIns="0" rtlCol="0" anchor="t">
            <a:spAutoFit/>
          </a:bodyPr>
          <a:lstStyle/>
          <a:p>
            <a:pPr marL="0" lvl="0" indent="0">
              <a:lnSpc>
                <a:spcPts val="8800"/>
              </a:lnSpc>
            </a:pPr>
            <a:r>
              <a:rPr lang="en-US" sz="8000" dirty="0">
                <a:solidFill>
                  <a:srgbClr val="09427D"/>
                </a:solidFill>
                <a:latin typeface="Poppins Bold"/>
              </a:rPr>
              <a:t>How can we overcome these issues?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7663" y="1336675"/>
            <a:ext cx="14232674" cy="8594725"/>
          </a:xfrm>
          <a:prstGeom prst="rect">
            <a:avLst/>
          </a:prstGeom>
        </p:spPr>
        <p:txBody>
          <a:bodyPr lIns="0" tIns="0" rIns="0" bIns="0" rtlCol="0" anchor="t">
            <a:spAutoFit/>
          </a:bodyPr>
          <a:lstStyle/>
          <a:p>
            <a:pPr algn="ctr">
              <a:lnSpc>
                <a:spcPts val="4200"/>
              </a:lnSpc>
            </a:pPr>
            <a:r>
              <a:rPr lang="en-US" sz="3000">
                <a:solidFill>
                  <a:srgbClr val="264C3D"/>
                </a:solidFill>
                <a:latin typeface="Poppins"/>
              </a:rPr>
              <a:t>“DevOps is the combination of cultural philosophies, practices, and tools that increases an organization’s ability to deliver applications and services at high velocity”</a:t>
            </a:r>
          </a:p>
          <a:p>
            <a:pPr algn="ctr">
              <a:lnSpc>
                <a:spcPts val="4200"/>
              </a:lnSpc>
            </a:pPr>
            <a:r>
              <a:rPr lang="en-US" sz="3000">
                <a:solidFill>
                  <a:srgbClr val="264C3D"/>
                </a:solidFill>
                <a:latin typeface="Poppins"/>
              </a:rPr>
              <a:t>- What is DevOps? [AWS] -</a:t>
            </a:r>
          </a:p>
          <a:p>
            <a:pPr algn="ctr">
              <a:lnSpc>
                <a:spcPts val="4200"/>
              </a:lnSpc>
            </a:pPr>
            <a:endParaRPr lang="en-US" sz="3000">
              <a:solidFill>
                <a:srgbClr val="264C3D"/>
              </a:solidFill>
              <a:latin typeface="Poppins"/>
            </a:endParaRPr>
          </a:p>
          <a:p>
            <a:pPr algn="ctr">
              <a:lnSpc>
                <a:spcPts val="4200"/>
              </a:lnSpc>
            </a:pPr>
            <a:r>
              <a:rPr lang="en-US" sz="3000">
                <a:solidFill>
                  <a:srgbClr val="264C3D"/>
                </a:solidFill>
                <a:latin typeface="Poppins"/>
              </a:rPr>
              <a:t>“A compound of development (Dev) and operations (Ops), DevOps is the union of people, process, and technology to continually provide value to customers.” </a:t>
            </a:r>
          </a:p>
          <a:p>
            <a:pPr algn="ctr">
              <a:lnSpc>
                <a:spcPts val="4200"/>
              </a:lnSpc>
            </a:pPr>
            <a:r>
              <a:rPr lang="en-US" sz="3000">
                <a:solidFill>
                  <a:srgbClr val="264C3D"/>
                </a:solidFill>
                <a:latin typeface="Poppins"/>
              </a:rPr>
              <a:t>- What is DevOps? [Azure] -</a:t>
            </a:r>
          </a:p>
          <a:p>
            <a:pPr algn="ctr">
              <a:lnSpc>
                <a:spcPts val="4900"/>
              </a:lnSpc>
            </a:pPr>
            <a:endParaRPr lang="en-US" sz="3000">
              <a:solidFill>
                <a:srgbClr val="264C3D"/>
              </a:solidFill>
              <a:latin typeface="Poppins"/>
            </a:endParaRPr>
          </a:p>
          <a:p>
            <a:pPr algn="ctr">
              <a:lnSpc>
                <a:spcPts val="4900"/>
              </a:lnSpc>
            </a:pPr>
            <a:endParaRPr lang="en-US" sz="3000">
              <a:solidFill>
                <a:srgbClr val="264C3D"/>
              </a:solidFill>
              <a:latin typeface="Poppins"/>
            </a:endParaRPr>
          </a:p>
          <a:p>
            <a:pPr algn="ctr">
              <a:lnSpc>
                <a:spcPts val="3500"/>
              </a:lnSpc>
            </a:pPr>
            <a:r>
              <a:rPr lang="en-US" sz="2500">
                <a:solidFill>
                  <a:srgbClr val="09427D"/>
                </a:solidFill>
                <a:latin typeface="Poppins Bold"/>
              </a:rPr>
              <a:t>DevOps</a:t>
            </a:r>
            <a:r>
              <a:rPr lang="en-US" sz="2500">
                <a:solidFill>
                  <a:srgbClr val="09427D"/>
                </a:solidFill>
                <a:latin typeface="Poppins Ultra-Bold"/>
              </a:rPr>
              <a:t> allows evolving and improving products at a faster pace than businesses using traditional software development and infrastructure management processes. This speed allows businesses to serve their customers better and compete effectively.</a:t>
            </a:r>
          </a:p>
          <a:p>
            <a:pPr algn="ctr">
              <a:lnSpc>
                <a:spcPts val="4900"/>
              </a:lnSpc>
            </a:pPr>
            <a:endParaRPr lang="en-US" sz="2500">
              <a:solidFill>
                <a:srgbClr val="09427D"/>
              </a:solidFill>
              <a:latin typeface="Poppins Ultra-Bold"/>
            </a:endParaRPr>
          </a:p>
          <a:p>
            <a:pPr algn="ctr">
              <a:lnSpc>
                <a:spcPts val="4900"/>
              </a:lnSpc>
              <a:spcBef>
                <a:spcPct val="0"/>
              </a:spcBef>
            </a:pPr>
            <a:endParaRPr lang="en-US" sz="2500">
              <a:solidFill>
                <a:srgbClr val="09427D"/>
              </a:solidFill>
              <a:latin typeface="Poppins Ultra-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TotalTime>
  <Words>1277</Words>
  <Application>Microsoft Macintosh PowerPoint</Application>
  <PresentationFormat>Custom</PresentationFormat>
  <Paragraphs>149</Paragraphs>
  <Slides>27</Slides>
  <Notes>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Poppins</vt:lpstr>
      <vt:lpstr>Poppins Ultra-Bold</vt:lpstr>
      <vt:lpstr>HK Grotesk Light Bold</vt:lpstr>
      <vt:lpstr>Calibri</vt:lpstr>
      <vt:lpstr>Arita Buri Bold</vt:lpstr>
      <vt:lpstr>Poppins Light</vt:lpstr>
      <vt:lpstr>Canva Sans Bold</vt:lpstr>
      <vt:lpstr>karla</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&amp; Cloud Unpacked: Exploring Containers and Code-Driven Infrastructure</dc:title>
  <cp:lastModifiedBy>Ravindu Fernando</cp:lastModifiedBy>
  <cp:revision>6</cp:revision>
  <dcterms:created xsi:type="dcterms:W3CDTF">2006-08-16T00:00:00Z</dcterms:created>
  <dcterms:modified xsi:type="dcterms:W3CDTF">2025-02-01T05:05:09Z</dcterms:modified>
  <dc:identifier>DAFxtSEuRB8</dc:identifier>
</cp:coreProperties>
</file>